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Lst>
  <p:sldSz cy="6858000" cx="12192000"/>
  <p:notesSz cx="6858000" cy="2924175"/>
  <p:embeddedFontLst>
    <p:embeddedFont>
      <p:font typeface="Roboto Black"/>
      <p:bold r:id="rId155"/>
      <p:boldItalic r:id="rId156"/>
    </p:embeddedFont>
    <p:embeddedFont>
      <p:font typeface="Montserrat"/>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1" roundtripDataSignature="AMtx7mivGRftNNJgShA8hMO3nVkH8Oz2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694399-B5A9-4D46-89D5-B15FBEC96A09}">
  <a:tblStyle styleId="{C1694399-B5A9-4D46-89D5-B15FBEC96A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customschemas.google.com/relationships/presentationmetadata" Target="metadata"/><Relationship Id="rId54" Type="http://schemas.openxmlformats.org/officeDocument/2006/relationships/slide" Target="slides/slide49.xml"/><Relationship Id="rId160" Type="http://schemas.openxmlformats.org/officeDocument/2006/relationships/font" Target="fonts/Montserrat-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Montserrat-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Montserrat-bold.fntdata"/><Relationship Id="rId157" Type="http://schemas.openxmlformats.org/officeDocument/2006/relationships/font" Target="fonts/Montserrat-regular.fntdata"/><Relationship Id="rId156" Type="http://schemas.openxmlformats.org/officeDocument/2006/relationships/font" Target="fonts/RobotoBlack-boldItalic.fntdata"/><Relationship Id="rId155" Type="http://schemas.openxmlformats.org/officeDocument/2006/relationships/font" Target="fonts/Roboto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76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76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1: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1: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9" name="Google Shape;119;p1: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928f396f0_0_2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928f396f0_0_2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1928f396f0_0_2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32cf79e1ab_0_6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32cf79e1ab_0_6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g232cf79e1ab_0_6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32e06a83e7_0_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32e06a83e7_0_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232e06a83e7_0_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32cf79e1ab_0_7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32cf79e1ab_0_7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g232cf79e1ab_0_7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32cf79e1ab_0_8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32cf79e1ab_0_8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g232cf79e1ab_0_8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32e06a83e7_0_1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32e06a83e7_0_1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232e06a83e7_0_1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32cf79e1ab_0_9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32cf79e1ab_0_9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g232cf79e1ab_0_9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32cf79e1ab_0_10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32cf79e1ab_0_10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g232cf79e1ab_0_10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2a7c893e88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2a7c893e88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22a7c893e88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2a7c893e88_0_1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22a7c893e88_0_15: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058" name="Google Shape;1058;g22a7c893e88_0_15: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59" name="Google Shape;1059;g22a7c893e88_0_1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2a7c893e88_0_2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22a7c893e88_0_24: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067" name="Google Shape;1067;g22a7c893e88_0_2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68" name="Google Shape;1068;g22a7c893e88_0_2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928f396f0_1_3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928f396f0_1_3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1928f396f0_1_3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32cf79e1ab_0_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g232cf79e1ab_0_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077" name="Google Shape;1077;g232cf79e1ab_0_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78" name="Google Shape;1078;g232cf79e1ab_0_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32cf79e1ab_0_2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g232cf79e1ab_0_2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085" name="Google Shape;1085;g232cf79e1ab_0_2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86" name="Google Shape;1086;g232cf79e1ab_0_2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32cf79e1ab_0_27: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232cf79e1ab_0_27: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095" name="Google Shape;1095;g232cf79e1ab_0_27: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96" name="Google Shape;1096;g232cf79e1ab_0_27: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32cf79e1ab_0_3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232cf79e1ab_0_3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103" name="Google Shape;1103;g232cf79e1ab_0_3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104" name="Google Shape;1104;g232cf79e1ab_0_3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1d660043bb_0_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g21d660043bb_0_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113" name="Google Shape;1113;g21d660043bb_0_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114" name="Google Shape;1114;g21d660043bb_0_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32cf79e1ab_0_14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g232cf79e1ab_0_14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121" name="Google Shape;1121;g232cf79e1ab_0_14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122" name="Google Shape;1122;g232cf79e1ab_0_14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32cf79e1ab_0_12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g232cf79e1ab_0_125: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28" name="Google Shape;1128;g232cf79e1ab_0_125: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29" name="Google Shape;1129;g232cf79e1ab_0_12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32cf79e1ab_0_14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232cf79e1ab_0_14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36" name="Google Shape;1136;g232cf79e1ab_0_14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37" name="Google Shape;1137;g232cf79e1ab_0_14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32cf79e1ab_0_11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232cf79e1ab_0_11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146" name="Google Shape;1146;g232cf79e1ab_0_11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147" name="Google Shape;1147;g232cf79e1ab_0_11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32cf79e1ab_0_16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g232cf79e1ab_0_16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54" name="Google Shape;1154;g232cf79e1ab_0_16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55" name="Google Shape;1155;g232cf79e1ab_0_16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928f396f0_1_47: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1928f396f0_1_47: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1928f396f0_1_47: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32cf79e1ab_0_17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232cf79e1ab_0_176: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62" name="Google Shape;1162;g232cf79e1ab_0_176: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63" name="Google Shape;1163;g232cf79e1ab_0_176: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32cf79e1ab_0_18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g232cf79e1ab_0_186: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72" name="Google Shape;1172;g232cf79e1ab_0_186: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73" name="Google Shape;1173;g232cf79e1ab_0_186: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32cf79e1ab_0_19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Google Shape;1179;g232cf79e1ab_0_193: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80" name="Google Shape;1180;g232cf79e1ab_0_193: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81" name="Google Shape;1181;g232cf79e1ab_0_19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32cf79e1ab_0_21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g232cf79e1ab_0_21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90" name="Google Shape;1190;g232cf79e1ab_0_21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91" name="Google Shape;1191;g232cf79e1ab_0_21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32cf79e1ab_0_20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232cf79e1ab_0_20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1198" name="Google Shape;1198;g232cf79e1ab_0_20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99" name="Google Shape;1199;g232cf79e1ab_0_20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32cf79e1ab_0_11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32cf79e1ab_0_119: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g232cf79e1ab_0_119: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29c89965db_0_1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229c89965db_0_1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1215" name="Google Shape;1215;g229c89965db_0_1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16" name="Google Shape;1216;g229c89965db_0_1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56: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p56: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224" name="Google Shape;1224;p56: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25" name="Google Shape;1225;p56: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3c3385dbdd_0_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3c3385dbdd_0_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23c3385dbdd_0_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3c3385dbdd_0_1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3c3385dbdd_0_19: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g23c3385dbdd_0_19: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928f396f0_1_5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928f396f0_1_55: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1928f396f0_1_55: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3c3385dbdd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3c3385dbdd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g23c3385dbdd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3c3385dbdd_0_1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3c3385dbdd_0_1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23c3385dbdd_0_1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3c3385dbdd_0_2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3c3385dbdd_0_2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g23c3385dbdd_0_2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3c3385dbdd_0_3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3c3385dbdd_0_3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g23c3385dbdd_0_3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58: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58: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278" name="Google Shape;1278;p5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279" name="Google Shape;1279;p5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3a8cced9af_0_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g23a8cced9af_0_5: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286" name="Google Shape;1286;g23a8cced9af_0_5: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287" name="Google Shape;1287;g23a8cced9af_0_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3c3385dbdd_0_4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g23c3385dbdd_0_4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294" name="Google Shape;1294;g23c3385dbdd_0_4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295" name="Google Shape;1295;g23c3385dbdd_0_4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3df7cd865d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23df7cd865d_0_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303" name="Google Shape;1303;g23df7cd865d_0_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04" name="Google Shape;1304;g23df7cd865d_0_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3df7cd865d_0_1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3df7cd865d_0_1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g23df7cd865d_0_1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3df7cd865d_0_3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23df7cd865d_0_3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319" name="Google Shape;1319;g23df7cd865d_0_3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20" name="Google Shape;1320;g23df7cd865d_0_3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928f396f0_0_1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928f396f0_0_1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1928f396f0_0_1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3df7cd865d_0_3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23df7cd865d_0_3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326" name="Google Shape;1326;g23df7cd865d_0_3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27" name="Google Shape;1327;g23df7cd865d_0_3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3df7cd865d_0_4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g23df7cd865d_0_44: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1333" name="Google Shape;1333;g23df7cd865d_0_4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34" name="Google Shape;1334;g23df7cd865d_0_4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29c89965db_0_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g229c89965db_0_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1343" name="Google Shape;1343;g229c89965db_0_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44" name="Google Shape;1344;g229c89965db_0_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3f7b063420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3f7b063420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23f7b063420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59: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59: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359" name="Google Shape;1359;p5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60" name="Google Shape;1360;p5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4149cb068d_0_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4149cb068d_0_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g24149cb068d_0_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4149cb068d_0_2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4149cb068d_0_2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24149cb068d_0_2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4149cb068d_1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4149cb068d_1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g24149cb068d_1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4149cb068d_0_20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4149cb068d_0_20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24149cb068d_0_20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4149cb068d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24149cb068d_0_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1427" name="Google Shape;1427;g24149cb068d_0_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428" name="Google Shape;1428;g24149cb068d_0_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928f396f0_1_6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928f396f0_1_6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1928f396f0_1_6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928f396f0_1_7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928f396f0_1_7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1928f396f0_1_7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928f396f0_1_8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928f396f0_1_8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1928f396f0_1_8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928f396f0_1_8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928f396f0_1_8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1928f396f0_1_8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928f396f0_1_9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928f396f0_1_9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1928f396f0_1_9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Welcome (5 min)</a:t>
            </a:r>
            <a:br>
              <a:rPr lang="en-US"/>
            </a:br>
            <a:r>
              <a:rPr lang="en-US"/>
              <a:t>Code Senseis introduce themselves</a:t>
            </a:r>
            <a:endParaRPr/>
          </a:p>
          <a:p>
            <a:pPr indent="0" lvl="0" marL="0" rtl="0" algn="l">
              <a:lnSpc>
                <a:spcPct val="100000"/>
              </a:lnSpc>
              <a:spcBef>
                <a:spcPts val="0"/>
              </a:spcBef>
              <a:spcAft>
                <a:spcPts val="0"/>
              </a:spcAft>
              <a:buSzPts val="1400"/>
              <a:buNone/>
            </a:pPr>
            <a:r>
              <a:rPr lang="en-US"/>
              <a:t>Review logistics and important information like where to put personal belongings, daily routines, bathroom etc.</a:t>
            </a:r>
            <a:endParaRPr/>
          </a:p>
        </p:txBody>
      </p:sp>
      <p:sp>
        <p:nvSpPr>
          <p:cNvPr id="126" name="Google Shape;126;p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7" name="Google Shape;127;p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1: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281" name="Google Shape;281;p21: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82" name="Google Shape;282;p21: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6: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46: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290" name="Google Shape;290;p46: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91" name="Google Shape;291;p46: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928f396f0_1_10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928f396f0_1_10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1928f396f0_1_10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d15bed12a0_0_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d15bed12a0_0_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d15bed12a0_0_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1cdb012e7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1cdb012e7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21cdb012e7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1d14cadd7_0_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1d14cadd7_0_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21d14cadd7_0_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1d14cadd7_0_2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1d14cadd7_0_29: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21d14cadd7_0_29: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1d14cadd7_0_1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1d14cadd7_0_1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21d14cadd7_0_1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1d14cadd7_0_45: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221d14cadd7_0_4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221d14cadd7_0_4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1d14cadd7_0_3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21d14cadd7_0_39: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21d14cadd7_0_39: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3: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 through the rules and expectations of camp behavior in the dojo: </a:t>
            </a:r>
            <a:r>
              <a:rPr b="0" i="0" lang="en-US" sz="1800">
                <a:solidFill>
                  <a:srgbClr val="000000"/>
                </a:solidFill>
                <a:latin typeface="Montserrat"/>
                <a:ea typeface="Montserrat"/>
                <a:cs typeface="Montserrat"/>
                <a:sym typeface="Montserrat"/>
              </a:rPr>
              <a:t> Always be respectful of others. Have fun. Respect our technology. Trust the learning process.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34" name="Google Shape;134;p3: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5" name="Google Shape;135;p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1d14cadd7_0_2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1d14cadd7_0_2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21d14cadd7_0_2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1d14cadd7_0_5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21d14cadd7_0_5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21d14cadd7_0_5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96056841e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96056841e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196056841e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15bed12a0_0_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15bed12a0_0_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d15bed12a0_0_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dbbed3c82_0_1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1dbbed3c82_0_1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1dbbed3c82_0_1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1d14cadd7_0_8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1d14cadd7_0_8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21d14cadd7_0_8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21d14cadd7_0_87: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21d14cadd7_0_87: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21d14cadd7_0_87: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dbbed3c82_0_27: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1dbbed3c82_0_27: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1dbbed3c82_0_27: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eec47811e_0_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eec47811e_0_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0eec47811e_0_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fded47c47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1fded47c47_0_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425" name="Google Shape;425;g21fded47c47_0_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26" name="Google Shape;426;g21fded47c47_0_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50" name="Google Shape;150;p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51" name="Google Shape;151;p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7: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47: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434" name="Google Shape;434;p47: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35" name="Google Shape;435;p47: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efb3b5ad7_0_1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efb3b5ad7_0_1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0efb3b5ad7_0_1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efb3b5ad7_0_3: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20efb3b5ad7_0_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20efb3b5ad7_0_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8: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48: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4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0efb3b5ad7_0_4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0efb3b5ad7_0_4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0efb3b5ad7_0_4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efb3b5ad7_0_5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0efb3b5ad7_0_5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0efb3b5ad7_0_5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0efb3b5ad7_0_5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0efb3b5ad7_0_5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20efb3b5ad7_0_5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0efb3b5ad7_0_6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0efb3b5ad7_0_69: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20efb3b5ad7_0_69: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efb3b5ad7_0_8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efb3b5ad7_0_8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20efb3b5ad7_0_8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efb3b5ad7_0_9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efb3b5ad7_0_9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0efb3b5ad7_0_9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5: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58" name="Google Shape;158;p5: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59" name="Google Shape;159;p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0efb3b5ad7_0_107: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0efb3b5ad7_0_107: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0efb3b5ad7_0_107: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fded47c47_0_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g21fded47c47_0_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21fded47c47_0_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0efb3b5ad7_0_3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0efb3b5ad7_0_3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0efb3b5ad7_0_3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0efb3b5ad7_0_2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20efb3b5ad7_0_2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556" name="Google Shape;556;g20efb3b5ad7_0_2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57" name="Google Shape;557;g20efb3b5ad7_0_2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9: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49: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565" name="Google Shape;565;p4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66" name="Google Shape;566;p4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7f258c47e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7f258c47e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227f258c47e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89985986d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89985986d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2289985986d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107f1b78b9_1_7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107f1b78b9_1_7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2107f1b78b9_1_7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9acbae40b_0_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09acbae40b_0_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209acbae40b_0_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107f1b78b9_1_7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107f1b78b9_1_7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2107f1b78b9_1_7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928f396f0_1_1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928f396f0_1_1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1928f396f0_1_1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107f1b78b9_0_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2107f1b78b9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2107f1b78b9_0_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66a986e3e_1_2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266a986e3e_1_24: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22" name="Google Shape;622;g2266a986e3e_1_2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23" name="Google Shape;623;g2266a986e3e_1_2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107f1b78b9_0_2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2107f1b78b9_0_24: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31" name="Google Shape;631;g2107f1b78b9_0_2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32" name="Google Shape;632;g2107f1b78b9_0_2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107f1b78b9_0_4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2107f1b78b9_0_41: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40" name="Google Shape;640;g2107f1b78b9_0_41: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41" name="Google Shape;641;g2107f1b78b9_0_41: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07f1b78b9_0_1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107f1b78b9_0_15: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51" name="Google Shape;651;g2107f1b78b9_0_15: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52" name="Google Shape;652;g2107f1b78b9_0_15: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107f1b78b9_0_6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107f1b78b9_0_6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60" name="Google Shape;660;g2107f1b78b9_0_6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61" name="Google Shape;661;g2107f1b78b9_0_6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266a986e3e_1_3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2266a986e3e_1_3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69" name="Google Shape;669;g2266a986e3e_1_3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70" name="Google Shape;670;g2266a986e3e_1_3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107f1b78b9_1_3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2107f1b78b9_1_34: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78" name="Google Shape;678;g2107f1b78b9_1_34: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79" name="Google Shape;679;g2107f1b78b9_1_34: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07f1b78b9_1_4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107f1b78b9_1_4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687" name="Google Shape;687;g2107f1b78b9_1_4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688" name="Google Shape;688;g2107f1b78b9_1_4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107f1b78b9_1_5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g2107f1b78b9_1_52: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695" name="Google Shape;695;g2107f1b78b9_1_52: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96" name="Google Shape;696;g2107f1b78b9_1_52: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3: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3: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74" name="Google Shape;174;p43: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75" name="Google Shape;175;p4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07f1b78b9_1_6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2107f1b78b9_1_61: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704" name="Google Shape;704;g2107f1b78b9_1_61: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05" name="Google Shape;705;g2107f1b78b9_1_61: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09acbae40b_0_2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g209acbae40b_0_23: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713" name="Google Shape;713;g209acbae40b_0_23: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14" name="Google Shape;714;g209acbae40b_0_2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9b6bc7409_0_1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29b6bc7409_0_1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722" name="Google Shape;722;g229b6bc7409_0_1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23" name="Google Shape;723;g229b6bc7409_0_1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29b6bc7409_0_2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229b6bc7409_0_28: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i="1"/>
          </a:p>
        </p:txBody>
      </p:sp>
      <p:sp>
        <p:nvSpPr>
          <p:cNvPr id="731" name="Google Shape;731;g229b6bc7409_0_28: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732" name="Google Shape;732;g229b6bc7409_0_28: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29b6bc7409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229b6bc7409_0_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743" name="Google Shape;743;g229b6bc7409_0_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44" name="Google Shape;744;g229b6bc7409_0_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29b6bc7409_0_9: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229b6bc7409_0_9: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752" name="Google Shape;752;g229b6bc7409_0_9: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53" name="Google Shape;753;g229b6bc7409_0_9: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266a986e3e_1_5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266a986e3e_1_5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2266a986e3e_1_5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66a986e3e_1_4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2266a986e3e_1_46: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768" name="Google Shape;768;g2266a986e3e_1_46: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69" name="Google Shape;769;g2266a986e3e_1_46: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0: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50: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777" name="Google Shape;777;p5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78" name="Google Shape;778;p5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29c89965db_2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29c89965db_2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g229c89965db_2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928f396f0_2_2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928f396f0_2_2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1928f396f0_2_2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29c89965db_2_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29c89965db_2_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g229c89965db_2_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29c89965db_2_1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29c89965db_2_1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229c89965db_2_1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29c89965db_2_4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29c89965db_2_4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229c89965db_2_4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29c89965db_2_3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29c89965db_2_3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229c89965db_2_3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29c89965db_2_24: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29c89965db_2_24: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229c89965db_2_24: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29c89965db_2_6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29c89965db_2_65: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229c89965db_2_65: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29c89965db_2_7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29c89965db_2_7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229c89965db_2_7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29c89965db_2_18: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29c89965db_2_18: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229c89965db_2_18: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29c89965db_2_3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29c89965db_2_3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g229c89965db_2_3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2ca0f2fe60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2ca0f2fe60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22ca0f2fe60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928f396f0_2_35: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928f396f0_2_35: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1928f396f0_2_35: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2ca0f2fe60_0_6: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2ca0f2fe60_0_6: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22ca0f2fe60_0_6: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2ca0f2fe60_0_12: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2ca0f2fe60_0_12: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22ca0f2fe60_0_12: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2ca0f2fe60_0_3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2ca0f2fe60_0_3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22ca0f2fe60_0_3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2ca0f2fe60_0_4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2ca0f2fe60_0_4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22ca0f2fe60_0_4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2ca0f2fe60_0_5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2ca0f2fe60_0_5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22ca0f2fe60_0_5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2ca0f2fe60_0_63: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2ca0f2fe60_0_63: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g22ca0f2fe60_0_63: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29c89965db_0_1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g229c89965db_0_10:notes"/>
          <p:cNvSpPr txBox="1"/>
          <p:nvPr>
            <p:ph idx="1" type="body"/>
          </p:nvPr>
        </p:nvSpPr>
        <p:spPr>
          <a:xfrm>
            <a:off x="685800" y="738188"/>
            <a:ext cx="5486400" cy="60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CLOSING CIRCLE (10 min)</a:t>
            </a:r>
            <a:br>
              <a:rPr b="1" lang="en-US"/>
            </a:br>
            <a:r>
              <a:rPr b="0" lang="en-US"/>
              <a:t>Everyone should pitch in to c</a:t>
            </a:r>
            <a:r>
              <a:rPr lang="en-US"/>
              <a:t>lean and organize the center.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Gather ninjas in a circle, preferably away from the computer work area. Make sure that the conversation is inclusive, and many ninjas have a chance to share. </a:t>
            </a:r>
            <a:endParaRPr/>
          </a:p>
        </p:txBody>
      </p:sp>
      <p:sp>
        <p:nvSpPr>
          <p:cNvPr id="949" name="Google Shape;949;g229c89965db_0_10: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50" name="Google Shape;950;g229c89965db_0_10: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53:notes"/>
          <p:cNvSpPr/>
          <p:nvPr>
            <p:ph idx="2" type="sldImg"/>
          </p:nvPr>
        </p:nvSpPr>
        <p:spPr>
          <a:xfrm>
            <a:off x="2968625" y="192088"/>
            <a:ext cx="920750" cy="517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p53:notes"/>
          <p:cNvSpPr txBox="1"/>
          <p:nvPr>
            <p:ph idx="1" type="body"/>
          </p:nvPr>
        </p:nvSpPr>
        <p:spPr>
          <a:xfrm>
            <a:off x="685800" y="738188"/>
            <a:ext cx="5486400" cy="603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958" name="Google Shape;958;p53:notes"/>
          <p:cNvSpPr txBox="1"/>
          <p:nvPr>
            <p:ph idx="12" type="sldNum"/>
          </p:nvPr>
        </p:nvSpPr>
        <p:spPr>
          <a:xfrm>
            <a:off x="3884613" y="1457325"/>
            <a:ext cx="2971800" cy="7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59" name="Google Shape;959;p53:notes"/>
          <p:cNvSpPr txBox="1"/>
          <p:nvPr>
            <p:ph idx="11" type="ftr"/>
          </p:nvPr>
        </p:nvSpPr>
        <p:spPr>
          <a:xfrm>
            <a:off x="0" y="1457325"/>
            <a:ext cx="2971800" cy="76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32e06a83e7_0_0: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32e06a83e7_0_0: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232e06a83e7_0_0: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32cf79e1ab_0_51:notes"/>
          <p:cNvSpPr/>
          <p:nvPr>
            <p:ph idx="2" type="sldImg"/>
          </p:nvPr>
        </p:nvSpPr>
        <p:spPr>
          <a:xfrm>
            <a:off x="2968625" y="192088"/>
            <a:ext cx="920700" cy="5175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32cf79e1ab_0_51:notes"/>
          <p:cNvSpPr txBox="1"/>
          <p:nvPr>
            <p:ph idx="1" type="body"/>
          </p:nvPr>
        </p:nvSpPr>
        <p:spPr>
          <a:xfrm>
            <a:off x="685800" y="738188"/>
            <a:ext cx="5486400" cy="6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232cf79e1ab_0_51:notes"/>
          <p:cNvSpPr txBox="1"/>
          <p:nvPr>
            <p:ph idx="12" type="sldNum"/>
          </p:nvPr>
        </p:nvSpPr>
        <p:spPr>
          <a:xfrm>
            <a:off x="3884613" y="1457325"/>
            <a:ext cx="2971800" cy="7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gif"/><Relationship Id="rId4" Type="http://schemas.openxmlformats.org/officeDocument/2006/relationships/image" Target="../media/image16.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24"/>
          <p:cNvSpPr txBox="1"/>
          <p:nvPr>
            <p:ph idx="1" type="subTitle"/>
          </p:nvPr>
        </p:nvSpPr>
        <p:spPr>
          <a:xfrm>
            <a:off x="964642" y="5153554"/>
            <a:ext cx="7439400" cy="70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2400"/>
              <a:buNone/>
              <a:defRPr sz="24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 name="Google Shape;17;p24"/>
          <p:cNvSpPr/>
          <p:nvPr>
            <p:ph idx="2" type="pic"/>
          </p:nvPr>
        </p:nvSpPr>
        <p:spPr>
          <a:xfrm>
            <a:off x="6669859" y="-34552"/>
            <a:ext cx="5537400" cy="6900000"/>
          </a:xfrm>
          <a:prstGeom prst="rect">
            <a:avLst/>
          </a:prstGeom>
          <a:noFill/>
          <a:ln>
            <a:noFill/>
          </a:ln>
        </p:spPr>
      </p:sp>
      <p:sp>
        <p:nvSpPr>
          <p:cNvPr id="18" name="Google Shape;18;p24"/>
          <p:cNvSpPr txBox="1"/>
          <p:nvPr>
            <p:ph type="title"/>
          </p:nvPr>
        </p:nvSpPr>
        <p:spPr>
          <a:xfrm>
            <a:off x="964642" y="4207141"/>
            <a:ext cx="7439400" cy="946500"/>
          </a:xfrm>
          <a:prstGeom prst="rect">
            <a:avLst/>
          </a:prstGeom>
          <a:noFill/>
          <a:ln>
            <a:noFill/>
          </a:ln>
        </p:spPr>
        <p:txBody>
          <a:bodyPr anchorCtr="0" anchor="b" bIns="45700" lIns="91425" spcFirstLastPara="1" rIns="91425" wrap="square" tIns="45700">
            <a:spAutoFit/>
          </a:bodyPr>
          <a:lstStyle>
            <a:lvl1pPr lvl="0" rtl="0" algn="l">
              <a:lnSpc>
                <a:spcPct val="90000"/>
              </a:lnSpc>
              <a:spcBef>
                <a:spcPts val="0"/>
              </a:spcBef>
              <a:spcAft>
                <a:spcPts val="0"/>
              </a:spcAft>
              <a:buClr>
                <a:schemeClr val="lt1"/>
              </a:buClr>
              <a:buSzPts val="6000"/>
              <a:buFont typeface="Arial"/>
              <a:buNone/>
              <a:defRPr b="1" sz="6000" cap="non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A close up of a sign&#10;&#10;Description automatically generated" id="19" name="Google Shape;19;p24"/>
          <p:cNvPicPr preferRelativeResize="0"/>
          <p:nvPr/>
        </p:nvPicPr>
        <p:blipFill rotWithShape="1">
          <a:blip r:embed="rId2">
            <a:alphaModFix/>
          </a:blip>
          <a:srcRect b="0" l="0" r="0" t="0"/>
          <a:stretch/>
        </p:blipFill>
        <p:spPr>
          <a:xfrm>
            <a:off x="964643" y="-4601"/>
            <a:ext cx="4577677" cy="40622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71" name="Shape 71"/>
        <p:cNvGrpSpPr/>
        <p:nvPr/>
      </p:nvGrpSpPr>
      <p:grpSpPr>
        <a:xfrm>
          <a:off x="0" y="0"/>
          <a:ext cx="0" cy="0"/>
          <a:chOff x="0" y="0"/>
          <a:chExt cx="0" cy="0"/>
        </a:xfrm>
      </p:grpSpPr>
      <p:pic>
        <p:nvPicPr>
          <p:cNvPr id="72" name="Google Shape;72;p38"/>
          <p:cNvPicPr preferRelativeResize="0"/>
          <p:nvPr/>
        </p:nvPicPr>
        <p:blipFill rotWithShape="1">
          <a:blip r:embed="rId2">
            <a:alphaModFix/>
          </a:blip>
          <a:srcRect b="0" l="50246" r="0" t="2874"/>
          <a:stretch/>
        </p:blipFill>
        <p:spPr>
          <a:xfrm>
            <a:off x="0" y="-1"/>
            <a:ext cx="12192000" cy="6858002"/>
          </a:xfrm>
          <a:prstGeom prst="rect">
            <a:avLst/>
          </a:prstGeom>
          <a:noFill/>
          <a:ln>
            <a:noFill/>
          </a:ln>
        </p:spPr>
      </p:pic>
      <p:sp>
        <p:nvSpPr>
          <p:cNvPr id="73" name="Google Shape;73;p38"/>
          <p:cNvSpPr txBox="1"/>
          <p:nvPr>
            <p:ph idx="1" type="body"/>
          </p:nvPr>
        </p:nvSpPr>
        <p:spPr>
          <a:xfrm>
            <a:off x="838200" y="2299240"/>
            <a:ext cx="5142900" cy="350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dk1"/>
              </a:buClr>
              <a:buSzPts val="2800"/>
              <a:buFont typeface="Arial"/>
              <a:buChar char="•"/>
              <a:defRPr>
                <a:solidFill>
                  <a:schemeClr val="dk1"/>
                </a:solidFill>
                <a:latin typeface="Arial"/>
                <a:ea typeface="Arial"/>
                <a:cs typeface="Arial"/>
                <a:sym typeface="Arial"/>
              </a:defRPr>
            </a:lvl1pPr>
            <a:lvl2pPr indent="-381000" lvl="1" marL="914400" rtl="0" algn="l">
              <a:lnSpc>
                <a:spcPct val="90000"/>
              </a:lnSpc>
              <a:spcBef>
                <a:spcPts val="500"/>
              </a:spcBef>
              <a:spcAft>
                <a:spcPts val="0"/>
              </a:spcAft>
              <a:buClr>
                <a:schemeClr val="dk1"/>
              </a:buClr>
              <a:buSzPts val="2400"/>
              <a:buFont typeface="Arial"/>
              <a:buChar char="•"/>
              <a:defRPr>
                <a:solidFill>
                  <a:schemeClr val="dk1"/>
                </a:solidFill>
                <a:latin typeface="Arial"/>
                <a:ea typeface="Arial"/>
                <a:cs typeface="Arial"/>
                <a:sym typeface="Arial"/>
              </a:defRPr>
            </a:lvl2pPr>
            <a:lvl3pPr indent="-355600" lvl="2" marL="1371600" rtl="0" algn="l">
              <a:lnSpc>
                <a:spcPct val="90000"/>
              </a:lnSpc>
              <a:spcBef>
                <a:spcPts val="500"/>
              </a:spcBef>
              <a:spcAft>
                <a:spcPts val="0"/>
              </a:spcAft>
              <a:buClr>
                <a:schemeClr val="dk1"/>
              </a:buClr>
              <a:buSzPts val="2000"/>
              <a:buFont typeface="Arial"/>
              <a:buChar char="•"/>
              <a:defRPr>
                <a:solidFill>
                  <a:schemeClr val="dk1"/>
                </a:solidFill>
                <a:latin typeface="Arial"/>
                <a:ea typeface="Arial"/>
                <a:cs typeface="Arial"/>
                <a:sym typeface="Arial"/>
              </a:defRPr>
            </a:lvl3pPr>
            <a:lvl4pPr indent="-342900" lvl="3" marL="1828800" rtl="0" algn="l">
              <a:lnSpc>
                <a:spcPct val="90000"/>
              </a:lnSpc>
              <a:spcBef>
                <a:spcPts val="500"/>
              </a:spcBef>
              <a:spcAft>
                <a:spcPts val="0"/>
              </a:spcAft>
              <a:buClr>
                <a:schemeClr val="dk1"/>
              </a:buClr>
              <a:buSzPts val="1800"/>
              <a:buFont typeface="Arial"/>
              <a:buChar char="•"/>
              <a:defRPr>
                <a:solidFill>
                  <a:schemeClr val="dk1"/>
                </a:solidFill>
                <a:latin typeface="Arial"/>
                <a:ea typeface="Arial"/>
                <a:cs typeface="Arial"/>
                <a:sym typeface="Arial"/>
              </a:defRPr>
            </a:lvl4pPr>
            <a:lvl5pPr indent="-342900" lvl="4" marL="2286000" rtl="0" algn="l">
              <a:lnSpc>
                <a:spcPct val="90000"/>
              </a:lnSpc>
              <a:spcBef>
                <a:spcPts val="500"/>
              </a:spcBef>
              <a:spcAft>
                <a:spcPts val="0"/>
              </a:spcAft>
              <a:buClr>
                <a:schemeClr val="dk1"/>
              </a:buClr>
              <a:buSzPts val="1800"/>
              <a:buFont typeface="Arial"/>
              <a:buChar char="•"/>
              <a:defRPr>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4" name="Google Shape;74;p38"/>
          <p:cNvSpPr txBox="1"/>
          <p:nvPr>
            <p:ph idx="2" type="body"/>
          </p:nvPr>
        </p:nvSpPr>
        <p:spPr>
          <a:xfrm>
            <a:off x="6187192" y="2299239"/>
            <a:ext cx="5181600" cy="350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dk1"/>
              </a:buClr>
              <a:buSzPts val="2800"/>
              <a:buFont typeface="Arial"/>
              <a:buChar char="•"/>
              <a:defRPr>
                <a:solidFill>
                  <a:schemeClr val="dk1"/>
                </a:solidFill>
                <a:latin typeface="Arial"/>
                <a:ea typeface="Arial"/>
                <a:cs typeface="Arial"/>
                <a:sym typeface="Arial"/>
              </a:defRPr>
            </a:lvl1pPr>
            <a:lvl2pPr indent="-381000" lvl="1" marL="914400" rtl="0" algn="l">
              <a:lnSpc>
                <a:spcPct val="90000"/>
              </a:lnSpc>
              <a:spcBef>
                <a:spcPts val="500"/>
              </a:spcBef>
              <a:spcAft>
                <a:spcPts val="0"/>
              </a:spcAft>
              <a:buClr>
                <a:schemeClr val="dk1"/>
              </a:buClr>
              <a:buSzPts val="2400"/>
              <a:buFont typeface="Arial"/>
              <a:buChar char="•"/>
              <a:defRPr>
                <a:solidFill>
                  <a:schemeClr val="dk1"/>
                </a:solidFill>
                <a:latin typeface="Arial"/>
                <a:ea typeface="Arial"/>
                <a:cs typeface="Arial"/>
                <a:sym typeface="Arial"/>
              </a:defRPr>
            </a:lvl2pPr>
            <a:lvl3pPr indent="-355600" lvl="2" marL="1371600" rtl="0" algn="l">
              <a:lnSpc>
                <a:spcPct val="90000"/>
              </a:lnSpc>
              <a:spcBef>
                <a:spcPts val="500"/>
              </a:spcBef>
              <a:spcAft>
                <a:spcPts val="0"/>
              </a:spcAft>
              <a:buClr>
                <a:schemeClr val="dk1"/>
              </a:buClr>
              <a:buSzPts val="2000"/>
              <a:buFont typeface="Arial"/>
              <a:buChar char="•"/>
              <a:defRPr>
                <a:solidFill>
                  <a:schemeClr val="dk1"/>
                </a:solidFill>
                <a:latin typeface="Arial"/>
                <a:ea typeface="Arial"/>
                <a:cs typeface="Arial"/>
                <a:sym typeface="Arial"/>
              </a:defRPr>
            </a:lvl3pPr>
            <a:lvl4pPr indent="-342900" lvl="3" marL="1828800" rtl="0" algn="l">
              <a:lnSpc>
                <a:spcPct val="90000"/>
              </a:lnSpc>
              <a:spcBef>
                <a:spcPts val="500"/>
              </a:spcBef>
              <a:spcAft>
                <a:spcPts val="0"/>
              </a:spcAft>
              <a:buClr>
                <a:schemeClr val="dk1"/>
              </a:buClr>
              <a:buSzPts val="1800"/>
              <a:buFont typeface="Arial"/>
              <a:buChar char="•"/>
              <a:defRPr>
                <a:solidFill>
                  <a:schemeClr val="dk1"/>
                </a:solidFill>
                <a:latin typeface="Arial"/>
                <a:ea typeface="Arial"/>
                <a:cs typeface="Arial"/>
                <a:sym typeface="Arial"/>
              </a:defRPr>
            </a:lvl4pPr>
            <a:lvl5pPr indent="-342900" lvl="4" marL="2286000" rtl="0" algn="l">
              <a:lnSpc>
                <a:spcPct val="90000"/>
              </a:lnSpc>
              <a:spcBef>
                <a:spcPts val="500"/>
              </a:spcBef>
              <a:spcAft>
                <a:spcPts val="0"/>
              </a:spcAft>
              <a:buClr>
                <a:schemeClr val="dk1"/>
              </a:buClr>
              <a:buSzPts val="1800"/>
              <a:buFont typeface="Arial"/>
              <a:buChar char="•"/>
              <a:defRPr>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38"/>
          <p:cNvSpPr txBox="1"/>
          <p:nvPr>
            <p:ph type="title"/>
          </p:nvPr>
        </p:nvSpPr>
        <p:spPr>
          <a:xfrm>
            <a:off x="838201" y="696686"/>
            <a:ext cx="41835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A close up of a sign&#10;&#10;Description automatically generated" id="76" name="Google Shape;76;p38"/>
          <p:cNvPicPr preferRelativeResize="0"/>
          <p:nvPr/>
        </p:nvPicPr>
        <p:blipFill rotWithShape="1">
          <a:blip r:embed="rId3">
            <a:alphaModFix/>
          </a:blip>
          <a:srcRect b="0" l="0" r="0" t="0"/>
          <a:stretch/>
        </p:blipFill>
        <p:spPr>
          <a:xfrm>
            <a:off x="10168916" y="4423635"/>
            <a:ext cx="1459519" cy="2269904"/>
          </a:xfrm>
          <a:prstGeom prst="rect">
            <a:avLst/>
          </a:prstGeom>
          <a:noFill/>
          <a:ln>
            <a:noFill/>
          </a:ln>
        </p:spPr>
      </p:pic>
      <p:pic>
        <p:nvPicPr>
          <p:cNvPr id="77" name="Google Shape;77;p38"/>
          <p:cNvPicPr preferRelativeResize="0"/>
          <p:nvPr/>
        </p:nvPicPr>
        <p:blipFill rotWithShape="1">
          <a:blip r:embed="rId4">
            <a:alphaModFix/>
          </a:blip>
          <a:srcRect b="0" l="0" r="0" t="0"/>
          <a:stretch/>
        </p:blipFill>
        <p:spPr>
          <a:xfrm>
            <a:off x="811888" y="6078271"/>
            <a:ext cx="3768068" cy="4296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showMasterSp="0">
  <p:cSld name="Three Columns">
    <p:spTree>
      <p:nvGrpSpPr>
        <p:cNvPr id="78" name="Shape 78"/>
        <p:cNvGrpSpPr/>
        <p:nvPr/>
      </p:nvGrpSpPr>
      <p:grpSpPr>
        <a:xfrm>
          <a:off x="0" y="0"/>
          <a:ext cx="0" cy="0"/>
          <a:chOff x="0" y="0"/>
          <a:chExt cx="0" cy="0"/>
        </a:xfrm>
      </p:grpSpPr>
      <p:pic>
        <p:nvPicPr>
          <p:cNvPr id="79" name="Google Shape;79;p39"/>
          <p:cNvPicPr preferRelativeResize="0"/>
          <p:nvPr/>
        </p:nvPicPr>
        <p:blipFill rotWithShape="1">
          <a:blip r:embed="rId2">
            <a:alphaModFix/>
          </a:blip>
          <a:srcRect b="0" l="50246" r="0" t="2874"/>
          <a:stretch/>
        </p:blipFill>
        <p:spPr>
          <a:xfrm>
            <a:off x="0" y="-1"/>
            <a:ext cx="12192000" cy="6858002"/>
          </a:xfrm>
          <a:prstGeom prst="rect">
            <a:avLst/>
          </a:prstGeom>
          <a:noFill/>
          <a:ln>
            <a:noFill/>
          </a:ln>
        </p:spPr>
      </p:pic>
      <p:sp>
        <p:nvSpPr>
          <p:cNvPr id="80" name="Google Shape;80;p39"/>
          <p:cNvSpPr/>
          <p:nvPr/>
        </p:nvSpPr>
        <p:spPr>
          <a:xfrm>
            <a:off x="838200" y="2250833"/>
            <a:ext cx="3337500" cy="3386400"/>
          </a:xfrm>
          <a:prstGeom prst="rect">
            <a:avLst/>
          </a:prstGeom>
          <a:solidFill>
            <a:srgbClr val="005C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39"/>
          <p:cNvSpPr txBox="1"/>
          <p:nvPr>
            <p:ph idx="1" type="body"/>
          </p:nvPr>
        </p:nvSpPr>
        <p:spPr>
          <a:xfrm>
            <a:off x="1042701" y="2581026"/>
            <a:ext cx="2928600" cy="429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200"/>
              <a:buNone/>
              <a:defRPr b="1" sz="2200">
                <a:solidFill>
                  <a:schemeClr val="lt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 name="Google Shape;82;p39"/>
          <p:cNvSpPr txBox="1"/>
          <p:nvPr>
            <p:ph idx="2" type="body"/>
          </p:nvPr>
        </p:nvSpPr>
        <p:spPr>
          <a:xfrm>
            <a:off x="1042701" y="3125586"/>
            <a:ext cx="2928600" cy="1723200"/>
          </a:xfrm>
          <a:prstGeom prst="rect">
            <a:avLst/>
          </a:prstGeom>
          <a:noFill/>
          <a:ln>
            <a:noFill/>
          </a:ln>
        </p:spPr>
        <p:txBody>
          <a:bodyPr anchorCtr="0" anchor="t" bIns="45700" lIns="91425" spcFirstLastPara="1" rIns="91425" wrap="square" tIns="45700">
            <a:spAutoFit/>
          </a:bodyPr>
          <a:lstStyle>
            <a:lvl1pPr indent="-228600" lvl="0" marL="457200" rtl="0" algn="l">
              <a:lnSpc>
                <a:spcPct val="90000"/>
              </a:lnSpc>
              <a:spcBef>
                <a:spcPts val="1000"/>
              </a:spcBef>
              <a:spcAft>
                <a:spcPts val="0"/>
              </a:spcAft>
              <a:buClr>
                <a:schemeClr val="dk1"/>
              </a:buClr>
              <a:buSzPts val="1800"/>
              <a:buNone/>
              <a:defRPr b="0" sz="1800">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39"/>
          <p:cNvSpPr/>
          <p:nvPr/>
        </p:nvSpPr>
        <p:spPr>
          <a:xfrm>
            <a:off x="4427220" y="2250833"/>
            <a:ext cx="3337500" cy="3386400"/>
          </a:xfrm>
          <a:prstGeom prst="rect">
            <a:avLst/>
          </a:prstGeom>
          <a:solidFill>
            <a:srgbClr val="005C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39"/>
          <p:cNvSpPr/>
          <p:nvPr/>
        </p:nvSpPr>
        <p:spPr>
          <a:xfrm>
            <a:off x="8016241" y="2250833"/>
            <a:ext cx="3337500" cy="3386400"/>
          </a:xfrm>
          <a:prstGeom prst="rect">
            <a:avLst/>
          </a:prstGeom>
          <a:solidFill>
            <a:srgbClr val="005C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sign&#10;&#10;Description automatically generated" id="85" name="Google Shape;85;p39"/>
          <p:cNvPicPr preferRelativeResize="0"/>
          <p:nvPr/>
        </p:nvPicPr>
        <p:blipFill rotWithShape="1">
          <a:blip r:embed="rId3">
            <a:alphaModFix/>
          </a:blip>
          <a:srcRect b="0" l="0" r="0" t="0"/>
          <a:stretch/>
        </p:blipFill>
        <p:spPr>
          <a:xfrm>
            <a:off x="10080883" y="4446824"/>
            <a:ext cx="1933381" cy="3006873"/>
          </a:xfrm>
          <a:prstGeom prst="rect">
            <a:avLst/>
          </a:prstGeom>
          <a:noFill/>
          <a:ln>
            <a:noFill/>
          </a:ln>
        </p:spPr>
      </p:pic>
      <p:sp>
        <p:nvSpPr>
          <p:cNvPr id="86" name="Google Shape;86;p39"/>
          <p:cNvSpPr txBox="1"/>
          <p:nvPr>
            <p:ph type="title"/>
          </p:nvPr>
        </p:nvSpPr>
        <p:spPr>
          <a:xfrm>
            <a:off x="838201" y="696686"/>
            <a:ext cx="41835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39"/>
          <p:cNvSpPr txBox="1"/>
          <p:nvPr>
            <p:ph idx="3" type="body"/>
          </p:nvPr>
        </p:nvSpPr>
        <p:spPr>
          <a:xfrm>
            <a:off x="4631722" y="2581026"/>
            <a:ext cx="2928600" cy="429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200"/>
              <a:buNone/>
              <a:defRPr b="1" sz="2200">
                <a:solidFill>
                  <a:schemeClr val="lt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8" name="Google Shape;88;p39"/>
          <p:cNvSpPr txBox="1"/>
          <p:nvPr>
            <p:ph idx="4" type="body"/>
          </p:nvPr>
        </p:nvSpPr>
        <p:spPr>
          <a:xfrm>
            <a:off x="4631722" y="3125586"/>
            <a:ext cx="2928600" cy="1723200"/>
          </a:xfrm>
          <a:prstGeom prst="rect">
            <a:avLst/>
          </a:prstGeom>
          <a:noFill/>
          <a:ln>
            <a:noFill/>
          </a:ln>
        </p:spPr>
        <p:txBody>
          <a:bodyPr anchorCtr="0" anchor="t" bIns="45700" lIns="91425" spcFirstLastPara="1" rIns="91425" wrap="square" tIns="45700">
            <a:spAutoFit/>
          </a:bodyPr>
          <a:lstStyle>
            <a:lvl1pPr indent="-228600" lvl="0" marL="457200" rtl="0" algn="l">
              <a:lnSpc>
                <a:spcPct val="90000"/>
              </a:lnSpc>
              <a:spcBef>
                <a:spcPts val="1000"/>
              </a:spcBef>
              <a:spcAft>
                <a:spcPts val="0"/>
              </a:spcAft>
              <a:buClr>
                <a:schemeClr val="dk1"/>
              </a:buClr>
              <a:buSzPts val="1800"/>
              <a:buNone/>
              <a:defRPr b="0" sz="1800">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39"/>
          <p:cNvSpPr txBox="1"/>
          <p:nvPr>
            <p:ph idx="5" type="body"/>
          </p:nvPr>
        </p:nvSpPr>
        <p:spPr>
          <a:xfrm>
            <a:off x="8209978" y="2589088"/>
            <a:ext cx="2928600" cy="429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200"/>
              <a:buNone/>
              <a:defRPr b="1" sz="2200">
                <a:solidFill>
                  <a:schemeClr val="lt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39"/>
          <p:cNvSpPr txBox="1"/>
          <p:nvPr>
            <p:ph idx="6" type="body"/>
          </p:nvPr>
        </p:nvSpPr>
        <p:spPr>
          <a:xfrm>
            <a:off x="8209978" y="3133648"/>
            <a:ext cx="2928600" cy="1723200"/>
          </a:xfrm>
          <a:prstGeom prst="rect">
            <a:avLst/>
          </a:prstGeom>
          <a:noFill/>
          <a:ln>
            <a:noFill/>
          </a:ln>
        </p:spPr>
        <p:txBody>
          <a:bodyPr anchorCtr="0" anchor="t" bIns="45700" lIns="91425" spcFirstLastPara="1" rIns="91425" wrap="square" tIns="45700">
            <a:spAutoFit/>
          </a:bodyPr>
          <a:lstStyle>
            <a:lvl1pPr indent="-228600" lvl="0" marL="457200" rtl="0" algn="l">
              <a:lnSpc>
                <a:spcPct val="90000"/>
              </a:lnSpc>
              <a:spcBef>
                <a:spcPts val="1000"/>
              </a:spcBef>
              <a:spcAft>
                <a:spcPts val="0"/>
              </a:spcAft>
              <a:buClr>
                <a:schemeClr val="dk1"/>
              </a:buClr>
              <a:buSzPts val="1800"/>
              <a:buNone/>
              <a:defRPr b="0" sz="1800">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1" name="Google Shape;91;p39"/>
          <p:cNvPicPr preferRelativeResize="0"/>
          <p:nvPr/>
        </p:nvPicPr>
        <p:blipFill rotWithShape="1">
          <a:blip r:embed="rId4">
            <a:alphaModFix/>
          </a:blip>
          <a:srcRect b="0" l="0" r="0" t="0"/>
          <a:stretch/>
        </p:blipFill>
        <p:spPr>
          <a:xfrm>
            <a:off x="811888" y="6078271"/>
            <a:ext cx="3768068" cy="4296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Left" showMasterSp="0">
  <p:cSld name="Section Header Image Left">
    <p:spTree>
      <p:nvGrpSpPr>
        <p:cNvPr id="92" name="Shape 92"/>
        <p:cNvGrpSpPr/>
        <p:nvPr/>
      </p:nvGrpSpPr>
      <p:grpSpPr>
        <a:xfrm>
          <a:off x="0" y="0"/>
          <a:ext cx="0" cy="0"/>
          <a:chOff x="0" y="0"/>
          <a:chExt cx="0" cy="0"/>
        </a:xfrm>
      </p:grpSpPr>
      <p:sp>
        <p:nvSpPr>
          <p:cNvPr id="93" name="Google Shape;93;p40"/>
          <p:cNvSpPr/>
          <p:nvPr/>
        </p:nvSpPr>
        <p:spPr>
          <a:xfrm>
            <a:off x="-3031103" y="-1051346"/>
            <a:ext cx="11410708" cy="10931164"/>
          </a:xfrm>
          <a:custGeom>
            <a:rect b="b" l="l" r="r" t="t"/>
            <a:pathLst>
              <a:path extrusionOk="0" h="10931164" w="11410708">
                <a:moveTo>
                  <a:pt x="2488106" y="794171"/>
                </a:moveTo>
                <a:cubicBezTo>
                  <a:pt x="2932606" y="1164058"/>
                  <a:pt x="3418381" y="1841921"/>
                  <a:pt x="4316906" y="2337221"/>
                </a:cubicBezTo>
                <a:cubicBezTo>
                  <a:pt x="5215431" y="2832521"/>
                  <a:pt x="6928344" y="3165896"/>
                  <a:pt x="7879256" y="3765971"/>
                </a:cubicBezTo>
                <a:cubicBezTo>
                  <a:pt x="8830168" y="4366046"/>
                  <a:pt x="9501681" y="5105821"/>
                  <a:pt x="10022381" y="5937671"/>
                </a:cubicBezTo>
                <a:cubicBezTo>
                  <a:pt x="10543081" y="6769521"/>
                  <a:pt x="10893918" y="7966496"/>
                  <a:pt x="11003456" y="8757071"/>
                </a:cubicBezTo>
                <a:cubicBezTo>
                  <a:pt x="11112994" y="9547646"/>
                  <a:pt x="12033744" y="10368384"/>
                  <a:pt x="10679606" y="10681121"/>
                </a:cubicBezTo>
                <a:cubicBezTo>
                  <a:pt x="9325469" y="10993859"/>
                  <a:pt x="4645519" y="11051009"/>
                  <a:pt x="2878631" y="10633496"/>
                </a:cubicBezTo>
                <a:cubicBezTo>
                  <a:pt x="1111743" y="10215983"/>
                  <a:pt x="432293" y="9400008"/>
                  <a:pt x="78281" y="8176046"/>
                </a:cubicBezTo>
                <a:cubicBezTo>
                  <a:pt x="-275731" y="6952084"/>
                  <a:pt x="681531" y="4596233"/>
                  <a:pt x="754556" y="3289721"/>
                </a:cubicBezTo>
                <a:cubicBezTo>
                  <a:pt x="827581" y="1983209"/>
                  <a:pt x="367206" y="865609"/>
                  <a:pt x="516431" y="336971"/>
                </a:cubicBezTo>
                <a:cubicBezTo>
                  <a:pt x="665656" y="-191667"/>
                  <a:pt x="1316531" y="40109"/>
                  <a:pt x="1649906" y="117896"/>
                </a:cubicBezTo>
                <a:cubicBezTo>
                  <a:pt x="1983281" y="195683"/>
                  <a:pt x="2043606" y="424284"/>
                  <a:pt x="2488106" y="794171"/>
                </a:cubicBezTo>
                <a:close/>
              </a:path>
            </a:pathLst>
          </a:custGeom>
          <a:solidFill>
            <a:srgbClr val="338FBF"/>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Calibri"/>
              <a:ea typeface="Calibri"/>
              <a:cs typeface="Calibri"/>
              <a:sym typeface="Calibri"/>
            </a:endParaRPr>
          </a:p>
        </p:txBody>
      </p:sp>
      <p:sp>
        <p:nvSpPr>
          <p:cNvPr id="94" name="Google Shape;94;p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p40"/>
          <p:cNvSpPr/>
          <p:nvPr>
            <p:ph idx="2" type="pic"/>
          </p:nvPr>
        </p:nvSpPr>
        <p:spPr>
          <a:xfrm flipH="1" rot="10800000">
            <a:off x="0" y="487199"/>
            <a:ext cx="7524900" cy="6370800"/>
          </a:xfrm>
          <a:prstGeom prst="rect">
            <a:avLst/>
          </a:prstGeom>
          <a:noFill/>
          <a:ln>
            <a:noFill/>
          </a:ln>
        </p:spPr>
      </p:sp>
      <p:pic>
        <p:nvPicPr>
          <p:cNvPr id="96" name="Google Shape;96;p40"/>
          <p:cNvPicPr preferRelativeResize="0"/>
          <p:nvPr/>
        </p:nvPicPr>
        <p:blipFill rotWithShape="1">
          <a:blip r:embed="rId2">
            <a:alphaModFix/>
          </a:blip>
          <a:srcRect b="0" l="0" r="0" t="0"/>
          <a:stretch/>
        </p:blipFill>
        <p:spPr>
          <a:xfrm>
            <a:off x="7862636" y="2586296"/>
            <a:ext cx="3088271" cy="3761169"/>
          </a:xfrm>
          <a:prstGeom prst="rect">
            <a:avLst/>
          </a:prstGeom>
          <a:noFill/>
          <a:ln>
            <a:noFill/>
          </a:ln>
        </p:spPr>
      </p:pic>
      <p:sp>
        <p:nvSpPr>
          <p:cNvPr id="97" name="Google Shape;97;p40"/>
          <p:cNvSpPr txBox="1"/>
          <p:nvPr/>
        </p:nvSpPr>
        <p:spPr>
          <a:xfrm>
            <a:off x="1632675" y="696686"/>
            <a:ext cx="9714900" cy="7389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Arial"/>
                <a:ea typeface="Arial"/>
                <a:cs typeface="Arial"/>
                <a:sym typeface="Arial"/>
              </a:rPr>
              <a:t>TITLE HERE</a:t>
            </a:r>
            <a:endParaRPr b="0" i="0" sz="1400" u="none" cap="none" strike="noStrike">
              <a:solidFill>
                <a:srgbClr val="000000"/>
              </a:solidFill>
              <a:latin typeface="Arial"/>
              <a:ea typeface="Arial"/>
              <a:cs typeface="Arial"/>
              <a:sym typeface="Arial"/>
            </a:endParaRPr>
          </a:p>
        </p:txBody>
      </p:sp>
      <p:pic>
        <p:nvPicPr>
          <p:cNvPr id="98" name="Google Shape;98;p40"/>
          <p:cNvPicPr preferRelativeResize="0"/>
          <p:nvPr/>
        </p:nvPicPr>
        <p:blipFill rotWithShape="1">
          <a:blip r:embed="rId3">
            <a:alphaModFix/>
          </a:blip>
          <a:srcRect b="0" l="0" r="0" t="0"/>
          <a:stretch/>
        </p:blipFill>
        <p:spPr>
          <a:xfrm>
            <a:off x="857752" y="6060289"/>
            <a:ext cx="3285624" cy="38991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showMasterSp="0" type="twoObj">
  <p:cSld name="TWO_OBJECTS">
    <p:spTree>
      <p:nvGrpSpPr>
        <p:cNvPr id="99" name="Shape 99"/>
        <p:cNvGrpSpPr/>
        <p:nvPr/>
      </p:nvGrpSpPr>
      <p:grpSpPr>
        <a:xfrm>
          <a:off x="0" y="0"/>
          <a:ext cx="0" cy="0"/>
          <a:chOff x="0" y="0"/>
          <a:chExt cx="0" cy="0"/>
        </a:xfrm>
      </p:grpSpPr>
      <p:sp>
        <p:nvSpPr>
          <p:cNvPr id="100" name="Google Shape;100;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4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2" name="Google Shape;102;p4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06" name="Shape 106"/>
        <p:cNvGrpSpPr/>
        <p:nvPr/>
      </p:nvGrpSpPr>
      <p:grpSpPr>
        <a:xfrm>
          <a:off x="0" y="0"/>
          <a:ext cx="0" cy="0"/>
          <a:chOff x="0" y="0"/>
          <a:chExt cx="0" cy="0"/>
        </a:xfrm>
      </p:grpSpPr>
      <p:sp>
        <p:nvSpPr>
          <p:cNvPr id="107" name="Google Shape;107;p4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4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09" name="Google Shape;109;p4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0" name="Google Shape;110;p4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1" name="Google Shape;111;p4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2" name="Google Shape;112;p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st and Image Left" showMasterSp="0">
  <p:cSld name="Title List and Image Left">
    <p:spTree>
      <p:nvGrpSpPr>
        <p:cNvPr id="20" name="Shape 20"/>
        <p:cNvGrpSpPr/>
        <p:nvPr/>
      </p:nvGrpSpPr>
      <p:grpSpPr>
        <a:xfrm>
          <a:off x="0" y="0"/>
          <a:ext cx="0" cy="0"/>
          <a:chOff x="0" y="0"/>
          <a:chExt cx="0" cy="0"/>
        </a:xfrm>
      </p:grpSpPr>
      <p:sp>
        <p:nvSpPr>
          <p:cNvPr id="21" name="Google Shape;21;p25"/>
          <p:cNvSpPr/>
          <p:nvPr/>
        </p:nvSpPr>
        <p:spPr>
          <a:xfrm flipH="1">
            <a:off x="4330131" y="0"/>
            <a:ext cx="7851395" cy="6858000"/>
          </a:xfrm>
          <a:custGeom>
            <a:rect b="b" l="l" r="r" t="t"/>
            <a:pathLst>
              <a:path extrusionOk="0" h="6858000" w="7549418">
                <a:moveTo>
                  <a:pt x="0" y="0"/>
                </a:moveTo>
                <a:lnTo>
                  <a:pt x="6495534" y="0"/>
                </a:lnTo>
                <a:cubicBezTo>
                  <a:pt x="5922097" y="1185621"/>
                  <a:pt x="5410651" y="4814806"/>
                  <a:pt x="7549418" y="6858000"/>
                </a:cubicBezTo>
                <a:lnTo>
                  <a:pt x="0" y="6858000"/>
                </a:lnTo>
                <a:lnTo>
                  <a:pt x="0" y="0"/>
                </a:lnTo>
                <a:close/>
              </a:path>
            </a:pathLst>
          </a:custGeom>
          <a:solidFill>
            <a:schemeClr val="lt1"/>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25"/>
          <p:cNvSpPr txBox="1"/>
          <p:nvPr>
            <p:ph idx="1" type="body"/>
          </p:nvPr>
        </p:nvSpPr>
        <p:spPr>
          <a:xfrm>
            <a:off x="6803568" y="2117829"/>
            <a:ext cx="4584600" cy="3788100"/>
          </a:xfrm>
          <a:prstGeom prst="rect">
            <a:avLst/>
          </a:prstGeom>
          <a:noFill/>
          <a:ln>
            <a:noFill/>
          </a:ln>
        </p:spPr>
        <p:txBody>
          <a:bodyPr anchorCtr="0" anchor="t" bIns="45700" lIns="91425" spcFirstLastPara="1" rIns="91425" wrap="square" tIns="45700">
            <a:spAutoFit/>
          </a:bodyPr>
          <a:lstStyle>
            <a:lvl1pPr indent="-355600" lvl="0" marL="457200" marR="0" rtl="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 name="Google Shape;23;p25"/>
          <p:cNvSpPr/>
          <p:nvPr/>
        </p:nvSpPr>
        <p:spPr>
          <a:xfrm rot="-1761465">
            <a:off x="1008594" y="1174247"/>
            <a:ext cx="4239990" cy="4926159"/>
          </a:xfrm>
          <a:custGeom>
            <a:rect b="b" l="l" r="r" t="t"/>
            <a:pathLst>
              <a:path extrusionOk="0" h="6198235" w="5434517">
                <a:moveTo>
                  <a:pt x="130185" y="764228"/>
                </a:moveTo>
                <a:cubicBezTo>
                  <a:pt x="322811" y="-76920"/>
                  <a:pt x="1892716" y="-14066"/>
                  <a:pt x="2502558" y="13173"/>
                </a:cubicBezTo>
                <a:cubicBezTo>
                  <a:pt x="3112400" y="40412"/>
                  <a:pt x="3491289" y="505472"/>
                  <a:pt x="3789237" y="927664"/>
                </a:cubicBezTo>
                <a:cubicBezTo>
                  <a:pt x="4087185" y="1349856"/>
                  <a:pt x="4019207" y="1936625"/>
                  <a:pt x="4290245" y="2546327"/>
                </a:cubicBezTo>
                <a:cubicBezTo>
                  <a:pt x="4561283" y="3156030"/>
                  <a:pt x="5293748" y="3614889"/>
                  <a:pt x="5415464" y="4585879"/>
                </a:cubicBezTo>
                <a:cubicBezTo>
                  <a:pt x="5537180" y="5556869"/>
                  <a:pt x="5053404" y="5872357"/>
                  <a:pt x="4600434" y="6075830"/>
                </a:cubicBezTo>
                <a:cubicBezTo>
                  <a:pt x="4147464" y="6279304"/>
                  <a:pt x="3241995" y="6254536"/>
                  <a:pt x="2697642" y="5806720"/>
                </a:cubicBezTo>
                <a:cubicBezTo>
                  <a:pt x="2153289" y="5358904"/>
                  <a:pt x="2379852" y="4820169"/>
                  <a:pt x="1962181" y="4523014"/>
                </a:cubicBezTo>
                <a:cubicBezTo>
                  <a:pt x="1544510" y="4225859"/>
                  <a:pt x="444255" y="4463875"/>
                  <a:pt x="191613" y="4023790"/>
                </a:cubicBezTo>
                <a:cubicBezTo>
                  <a:pt x="-413472" y="2990251"/>
                  <a:pt x="608806" y="2759628"/>
                  <a:pt x="598568" y="2216368"/>
                </a:cubicBezTo>
                <a:cubicBezTo>
                  <a:pt x="588330" y="1673108"/>
                  <a:pt x="-62441" y="1605376"/>
                  <a:pt x="130185" y="764228"/>
                </a:cubicBezTo>
                <a:close/>
              </a:path>
            </a:pathLst>
          </a:custGeom>
          <a:gradFill>
            <a:gsLst>
              <a:gs pos="0">
                <a:srgbClr val="65DED7"/>
              </a:gs>
              <a:gs pos="100000">
                <a:srgbClr val="005089">
                  <a:alpha val="80000"/>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 name="Google Shape;24;p25"/>
          <p:cNvSpPr/>
          <p:nvPr>
            <p:ph idx="2" type="pic"/>
          </p:nvPr>
        </p:nvSpPr>
        <p:spPr>
          <a:xfrm flipH="1" rot="1213641">
            <a:off x="272815" y="1426557"/>
            <a:ext cx="5808309" cy="4427389"/>
          </a:xfrm>
          <a:prstGeom prst="rect">
            <a:avLst/>
          </a:prstGeom>
          <a:noFill/>
          <a:ln>
            <a:noFill/>
          </a:ln>
        </p:spPr>
      </p:sp>
      <p:sp>
        <p:nvSpPr>
          <p:cNvPr id="25" name="Google Shape;25;p25"/>
          <p:cNvSpPr txBox="1"/>
          <p:nvPr>
            <p:ph type="title"/>
          </p:nvPr>
        </p:nvSpPr>
        <p:spPr>
          <a:xfrm>
            <a:off x="6803569" y="696686"/>
            <a:ext cx="4584600" cy="13557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rgbClr val="005C88"/>
              </a:buClr>
              <a:buSzPts val="4400"/>
              <a:buFont typeface="Arial"/>
              <a:buNone/>
              <a:defRPr>
                <a:solidFill>
                  <a:srgbClr val="005C88"/>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26" name="Google Shape;26;p25"/>
          <p:cNvPicPr preferRelativeResize="0"/>
          <p:nvPr/>
        </p:nvPicPr>
        <p:blipFill rotWithShape="1">
          <a:blip r:embed="rId2">
            <a:alphaModFix/>
          </a:blip>
          <a:srcRect b="0" l="0" r="0" t="0"/>
          <a:stretch/>
        </p:blipFill>
        <p:spPr>
          <a:xfrm>
            <a:off x="857752" y="6060289"/>
            <a:ext cx="3285624" cy="38991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st and Computer Right" showMasterSp="0">
  <p:cSld name="Title List and Computer Right">
    <p:spTree>
      <p:nvGrpSpPr>
        <p:cNvPr id="27" name="Shape 27"/>
        <p:cNvGrpSpPr/>
        <p:nvPr/>
      </p:nvGrpSpPr>
      <p:grpSpPr>
        <a:xfrm>
          <a:off x="0" y="0"/>
          <a:ext cx="0" cy="0"/>
          <a:chOff x="0" y="0"/>
          <a:chExt cx="0" cy="0"/>
        </a:xfrm>
      </p:grpSpPr>
      <p:pic>
        <p:nvPicPr>
          <p:cNvPr id="28" name="Google Shape;28;p26"/>
          <p:cNvPicPr preferRelativeResize="0"/>
          <p:nvPr/>
        </p:nvPicPr>
        <p:blipFill rotWithShape="1">
          <a:blip r:embed="rId2">
            <a:alphaModFix/>
          </a:blip>
          <a:srcRect b="0" l="0" r="0" t="0"/>
          <a:stretch/>
        </p:blipFill>
        <p:spPr>
          <a:xfrm>
            <a:off x="8601456" y="0"/>
            <a:ext cx="3590544" cy="6858000"/>
          </a:xfrm>
          <a:prstGeom prst="rect">
            <a:avLst/>
          </a:prstGeom>
          <a:noFill/>
          <a:ln>
            <a:noFill/>
          </a:ln>
        </p:spPr>
      </p:pic>
      <p:sp>
        <p:nvSpPr>
          <p:cNvPr id="29" name="Google Shape;29;p26"/>
          <p:cNvSpPr txBox="1"/>
          <p:nvPr>
            <p:ph idx="1" type="body"/>
          </p:nvPr>
        </p:nvSpPr>
        <p:spPr>
          <a:xfrm>
            <a:off x="838199" y="1492557"/>
            <a:ext cx="7652700" cy="4470600"/>
          </a:xfrm>
          <a:prstGeom prst="rect">
            <a:avLst/>
          </a:prstGeom>
          <a:noFill/>
          <a:ln>
            <a:noFill/>
          </a:ln>
        </p:spPr>
        <p:txBody>
          <a:bodyPr anchorCtr="0" anchor="t" bIns="45700" lIns="91425" spcFirstLastPara="1" rIns="91425" wrap="square" tIns="45700">
            <a:spAutoFit/>
          </a:bodyPr>
          <a:lstStyle>
            <a:lvl1pPr indent="-355600" lvl="0" marL="457200" marR="0" rtl="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 name="Google Shape;30;p26"/>
          <p:cNvSpPr txBox="1"/>
          <p:nvPr>
            <p:ph type="title"/>
          </p:nvPr>
        </p:nvSpPr>
        <p:spPr>
          <a:xfrm>
            <a:off x="838200" y="696686"/>
            <a:ext cx="76527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rgbClr val="005C88"/>
              </a:buClr>
              <a:buSzPts val="4400"/>
              <a:buFont typeface="Arial"/>
              <a:buNone/>
              <a:defRPr>
                <a:solidFill>
                  <a:srgbClr val="005C88"/>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1" name="Google Shape;31;p26"/>
          <p:cNvPicPr preferRelativeResize="0"/>
          <p:nvPr/>
        </p:nvPicPr>
        <p:blipFill rotWithShape="1">
          <a:blip r:embed="rId3">
            <a:alphaModFix/>
          </a:blip>
          <a:srcRect b="0" l="0" r="0" t="0"/>
          <a:stretch/>
        </p:blipFill>
        <p:spPr>
          <a:xfrm>
            <a:off x="811888" y="6078271"/>
            <a:ext cx="3768068" cy="429674"/>
          </a:xfrm>
          <a:prstGeom prst="rect">
            <a:avLst/>
          </a:prstGeom>
          <a:noFill/>
          <a:ln>
            <a:noFill/>
          </a:ln>
        </p:spPr>
      </p:pic>
      <p:pic>
        <p:nvPicPr>
          <p:cNvPr id="32" name="Google Shape;32;p26"/>
          <p:cNvPicPr preferRelativeResize="0"/>
          <p:nvPr/>
        </p:nvPicPr>
        <p:blipFill rotWithShape="1">
          <a:blip r:embed="rId4">
            <a:alphaModFix/>
          </a:blip>
          <a:srcRect b="0" l="0" r="0" t="0"/>
          <a:stretch/>
        </p:blipFill>
        <p:spPr>
          <a:xfrm flipH="1">
            <a:off x="9020967" y="3435208"/>
            <a:ext cx="2412321" cy="30503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mp Center" showMasterSp="0">
  <p:cSld name="Title and Comp Center">
    <p:spTree>
      <p:nvGrpSpPr>
        <p:cNvPr id="33" name="Shape 33"/>
        <p:cNvGrpSpPr/>
        <p:nvPr/>
      </p:nvGrpSpPr>
      <p:grpSpPr>
        <a:xfrm>
          <a:off x="0" y="0"/>
          <a:ext cx="0" cy="0"/>
          <a:chOff x="0" y="0"/>
          <a:chExt cx="0" cy="0"/>
        </a:xfrm>
      </p:grpSpPr>
      <p:sp>
        <p:nvSpPr>
          <p:cNvPr id="34" name="Google Shape;34;p27"/>
          <p:cNvSpPr/>
          <p:nvPr/>
        </p:nvSpPr>
        <p:spPr>
          <a:xfrm>
            <a:off x="838197" y="1435515"/>
            <a:ext cx="10482900" cy="4527600"/>
          </a:xfrm>
          <a:prstGeom prst="rect">
            <a:avLst/>
          </a:prstGeom>
          <a:solidFill>
            <a:srgbClr val="005C88"/>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sign&#10;&#10;Description automatically generated" id="35" name="Google Shape;35;p27"/>
          <p:cNvPicPr preferRelativeResize="0"/>
          <p:nvPr/>
        </p:nvPicPr>
        <p:blipFill rotWithShape="1">
          <a:blip r:embed="rId2">
            <a:alphaModFix/>
          </a:blip>
          <a:srcRect b="0" l="0" r="0" t="0"/>
          <a:stretch/>
        </p:blipFill>
        <p:spPr>
          <a:xfrm>
            <a:off x="9536113" y="3985996"/>
            <a:ext cx="2482723" cy="3861232"/>
          </a:xfrm>
          <a:prstGeom prst="rect">
            <a:avLst/>
          </a:prstGeom>
          <a:noFill/>
          <a:ln>
            <a:noFill/>
          </a:ln>
        </p:spPr>
      </p:pic>
      <p:sp>
        <p:nvSpPr>
          <p:cNvPr id="36" name="Google Shape;36;p27"/>
          <p:cNvSpPr txBox="1"/>
          <p:nvPr>
            <p:ph idx="1" type="body"/>
          </p:nvPr>
        </p:nvSpPr>
        <p:spPr>
          <a:xfrm>
            <a:off x="838197" y="1492557"/>
            <a:ext cx="10482900" cy="4470600"/>
          </a:xfrm>
          <a:prstGeom prst="rect">
            <a:avLst/>
          </a:prstGeom>
          <a:noFill/>
          <a:ln>
            <a:noFill/>
          </a:ln>
        </p:spPr>
        <p:txBody>
          <a:bodyPr anchorCtr="0" anchor="t" bIns="45700" lIns="91425" spcFirstLastPara="1" rIns="91425" wrap="square" tIns="45700">
            <a:spAutoFit/>
          </a:bodyPr>
          <a:lstStyle>
            <a:lvl1pPr indent="-355600" lvl="0" marL="457200" marR="0" rtl="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 name="Google Shape;37;p27"/>
          <p:cNvSpPr txBox="1"/>
          <p:nvPr>
            <p:ph type="title"/>
          </p:nvPr>
        </p:nvSpPr>
        <p:spPr>
          <a:xfrm>
            <a:off x="838200" y="696686"/>
            <a:ext cx="104829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8" name="Google Shape;38;p27"/>
          <p:cNvPicPr preferRelativeResize="0"/>
          <p:nvPr/>
        </p:nvPicPr>
        <p:blipFill rotWithShape="1">
          <a:blip r:embed="rId3">
            <a:alphaModFix/>
          </a:blip>
          <a:srcRect b="0" l="0" r="0" t="0"/>
          <a:stretch/>
        </p:blipFill>
        <p:spPr>
          <a:xfrm>
            <a:off x="857752" y="6060289"/>
            <a:ext cx="3285624" cy="3899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Right" showMasterSp="0">
  <p:cSld name="Section Header Image Right">
    <p:spTree>
      <p:nvGrpSpPr>
        <p:cNvPr id="39" name="Shape 39"/>
        <p:cNvGrpSpPr/>
        <p:nvPr/>
      </p:nvGrpSpPr>
      <p:grpSpPr>
        <a:xfrm>
          <a:off x="0" y="0"/>
          <a:ext cx="0" cy="0"/>
          <a:chOff x="0" y="0"/>
          <a:chExt cx="0" cy="0"/>
        </a:xfrm>
      </p:grpSpPr>
      <p:sp>
        <p:nvSpPr>
          <p:cNvPr id="40" name="Google Shape;40;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shirt, drawing&#10;&#10;Description automatically generated" id="41" name="Google Shape;41;p28"/>
          <p:cNvPicPr preferRelativeResize="0"/>
          <p:nvPr/>
        </p:nvPicPr>
        <p:blipFill rotWithShape="1">
          <a:blip r:embed="rId2">
            <a:alphaModFix/>
          </a:blip>
          <a:srcRect b="0" l="0" r="0" t="0"/>
          <a:stretch/>
        </p:blipFill>
        <p:spPr>
          <a:xfrm>
            <a:off x="965282" y="2056150"/>
            <a:ext cx="3650260" cy="3811250"/>
          </a:xfrm>
          <a:prstGeom prst="rect">
            <a:avLst/>
          </a:prstGeom>
          <a:noFill/>
          <a:ln>
            <a:noFill/>
          </a:ln>
        </p:spPr>
      </p:pic>
      <p:sp>
        <p:nvSpPr>
          <p:cNvPr id="42" name="Google Shape;42;p28"/>
          <p:cNvSpPr txBox="1"/>
          <p:nvPr>
            <p:ph type="title"/>
          </p:nvPr>
        </p:nvSpPr>
        <p:spPr>
          <a:xfrm>
            <a:off x="838200" y="696686"/>
            <a:ext cx="97149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3" name="Google Shape;43;p28"/>
          <p:cNvPicPr preferRelativeResize="0"/>
          <p:nvPr/>
        </p:nvPicPr>
        <p:blipFill rotWithShape="1">
          <a:blip r:embed="rId3">
            <a:alphaModFix/>
          </a:blip>
          <a:srcRect b="0" l="0" r="0" t="0"/>
          <a:stretch/>
        </p:blipFill>
        <p:spPr>
          <a:xfrm>
            <a:off x="857752" y="6060289"/>
            <a:ext cx="3285624" cy="389917"/>
          </a:xfrm>
          <a:prstGeom prst="rect">
            <a:avLst/>
          </a:prstGeom>
          <a:noFill/>
          <a:ln>
            <a:noFill/>
          </a:ln>
        </p:spPr>
      </p:pic>
      <p:sp>
        <p:nvSpPr>
          <p:cNvPr id="44" name="Google Shape;44;p28"/>
          <p:cNvSpPr/>
          <p:nvPr/>
        </p:nvSpPr>
        <p:spPr>
          <a:xfrm flipH="1">
            <a:off x="4605070" y="224409"/>
            <a:ext cx="7586931" cy="6633592"/>
          </a:xfrm>
          <a:custGeom>
            <a:rect b="b" l="l" r="r" t="t"/>
            <a:pathLst>
              <a:path extrusionOk="0" h="6633592" w="7586931">
                <a:moveTo>
                  <a:pt x="0" y="0"/>
                </a:moveTo>
                <a:lnTo>
                  <a:pt x="0" y="6633592"/>
                </a:lnTo>
                <a:lnTo>
                  <a:pt x="7586931" y="6633592"/>
                </a:lnTo>
                <a:lnTo>
                  <a:pt x="7545727" y="6470681"/>
                </a:lnTo>
                <a:cubicBezTo>
                  <a:pt x="7376248" y="5853882"/>
                  <a:pt x="7125754" y="5191349"/>
                  <a:pt x="6811108" y="4671442"/>
                </a:cubicBezTo>
                <a:cubicBezTo>
                  <a:pt x="6307674" y="3839592"/>
                  <a:pt x="5658427" y="3099817"/>
                  <a:pt x="4739046" y="2499742"/>
                </a:cubicBezTo>
                <a:cubicBezTo>
                  <a:pt x="3819665" y="1899667"/>
                  <a:pt x="2163550" y="1566292"/>
                  <a:pt x="1294818" y="1070992"/>
                </a:cubicBezTo>
                <a:cubicBezTo>
                  <a:pt x="751861" y="761430"/>
                  <a:pt x="364789" y="380554"/>
                  <a:pt x="45915" y="48124"/>
                </a:cubicBezTo>
                <a:close/>
              </a:path>
            </a:pathLst>
          </a:custGeom>
          <a:solidFill>
            <a:srgbClr val="338FBF"/>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Calibri"/>
              <a:ea typeface="Calibri"/>
              <a:cs typeface="Calibri"/>
              <a:sym typeface="Calibri"/>
            </a:endParaRPr>
          </a:p>
        </p:txBody>
      </p:sp>
      <p:sp>
        <p:nvSpPr>
          <p:cNvPr id="45" name="Google Shape;45;p28"/>
          <p:cNvSpPr/>
          <p:nvPr>
            <p:ph idx="2" type="pic"/>
          </p:nvPr>
        </p:nvSpPr>
        <p:spPr>
          <a:xfrm rot="10800000">
            <a:off x="5331900" y="487200"/>
            <a:ext cx="6860100" cy="63708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Image Right DBG" showMasterSp="0">
  <p:cSld name="Title Content Image Right DBG">
    <p:spTree>
      <p:nvGrpSpPr>
        <p:cNvPr id="46" name="Shape 46"/>
        <p:cNvGrpSpPr/>
        <p:nvPr/>
      </p:nvGrpSpPr>
      <p:grpSpPr>
        <a:xfrm>
          <a:off x="0" y="0"/>
          <a:ext cx="0" cy="0"/>
          <a:chOff x="0" y="0"/>
          <a:chExt cx="0" cy="0"/>
        </a:xfrm>
      </p:grpSpPr>
      <p:sp>
        <p:nvSpPr>
          <p:cNvPr id="47" name="Google Shape;47;p30"/>
          <p:cNvSpPr/>
          <p:nvPr/>
        </p:nvSpPr>
        <p:spPr>
          <a:xfrm rot="-5664768">
            <a:off x="6900679" y="1688512"/>
            <a:ext cx="4237900" cy="4926159"/>
          </a:xfrm>
          <a:custGeom>
            <a:rect b="b" l="l" r="r" t="t"/>
            <a:pathLst>
              <a:path extrusionOk="0" h="6198235" w="5434517">
                <a:moveTo>
                  <a:pt x="130185" y="764228"/>
                </a:moveTo>
                <a:cubicBezTo>
                  <a:pt x="322811" y="-76920"/>
                  <a:pt x="1892716" y="-14066"/>
                  <a:pt x="2502558" y="13173"/>
                </a:cubicBezTo>
                <a:cubicBezTo>
                  <a:pt x="3112400" y="40412"/>
                  <a:pt x="3491289" y="505472"/>
                  <a:pt x="3789237" y="927664"/>
                </a:cubicBezTo>
                <a:cubicBezTo>
                  <a:pt x="4087185" y="1349856"/>
                  <a:pt x="4019207" y="1936625"/>
                  <a:pt x="4290245" y="2546327"/>
                </a:cubicBezTo>
                <a:cubicBezTo>
                  <a:pt x="4561283" y="3156030"/>
                  <a:pt x="5293748" y="3614889"/>
                  <a:pt x="5415464" y="4585879"/>
                </a:cubicBezTo>
                <a:cubicBezTo>
                  <a:pt x="5537180" y="5556869"/>
                  <a:pt x="5053404" y="5872357"/>
                  <a:pt x="4600434" y="6075830"/>
                </a:cubicBezTo>
                <a:cubicBezTo>
                  <a:pt x="4147464" y="6279304"/>
                  <a:pt x="3241995" y="6254536"/>
                  <a:pt x="2697642" y="5806720"/>
                </a:cubicBezTo>
                <a:cubicBezTo>
                  <a:pt x="2153289" y="5358904"/>
                  <a:pt x="2379852" y="4820169"/>
                  <a:pt x="1962181" y="4523014"/>
                </a:cubicBezTo>
                <a:cubicBezTo>
                  <a:pt x="1544510" y="4225859"/>
                  <a:pt x="444255" y="4463875"/>
                  <a:pt x="191613" y="4023790"/>
                </a:cubicBezTo>
                <a:cubicBezTo>
                  <a:pt x="-413472" y="2990251"/>
                  <a:pt x="608806" y="2759628"/>
                  <a:pt x="598568" y="2216368"/>
                </a:cubicBezTo>
                <a:cubicBezTo>
                  <a:pt x="588330" y="1673108"/>
                  <a:pt x="-62441" y="1605376"/>
                  <a:pt x="130185" y="764228"/>
                </a:cubicBezTo>
                <a:close/>
              </a:path>
            </a:pathLst>
          </a:custGeom>
          <a:gradFill>
            <a:gsLst>
              <a:gs pos="0">
                <a:srgbClr val="65DED7"/>
              </a:gs>
              <a:gs pos="100000">
                <a:srgbClr val="005089">
                  <a:alpha val="80000"/>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8" name="Google Shape;48;p30"/>
          <p:cNvSpPr/>
          <p:nvPr>
            <p:ph idx="2" type="pic"/>
          </p:nvPr>
        </p:nvSpPr>
        <p:spPr>
          <a:xfrm rot="-559154">
            <a:off x="6989512" y="1978685"/>
            <a:ext cx="4640751" cy="4427296"/>
          </a:xfrm>
          <a:prstGeom prst="rect">
            <a:avLst/>
          </a:prstGeom>
          <a:noFill/>
          <a:ln>
            <a:noFill/>
          </a:ln>
        </p:spPr>
      </p:sp>
      <p:sp>
        <p:nvSpPr>
          <p:cNvPr id="49" name="Google Shape;49;p30"/>
          <p:cNvSpPr txBox="1"/>
          <p:nvPr>
            <p:ph idx="1" type="body"/>
          </p:nvPr>
        </p:nvSpPr>
        <p:spPr>
          <a:xfrm>
            <a:off x="838200" y="1523805"/>
            <a:ext cx="5181600" cy="4228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lt1"/>
              </a:buClr>
              <a:buSzPts val="2800"/>
              <a:buFont typeface="Arial"/>
              <a:buChar char="•"/>
              <a:defRPr>
                <a:solidFill>
                  <a:schemeClr val="lt1"/>
                </a:solidFill>
                <a:latin typeface="Arial"/>
                <a:ea typeface="Arial"/>
                <a:cs typeface="Arial"/>
                <a:sym typeface="Arial"/>
              </a:defRPr>
            </a:lvl1pPr>
            <a:lvl2pPr indent="-381000" lvl="1" marL="914400" rtl="0" algn="l">
              <a:lnSpc>
                <a:spcPct val="90000"/>
              </a:lnSpc>
              <a:spcBef>
                <a:spcPts val="500"/>
              </a:spcBef>
              <a:spcAft>
                <a:spcPts val="0"/>
              </a:spcAft>
              <a:buClr>
                <a:schemeClr val="lt1"/>
              </a:buClr>
              <a:buSzPts val="2400"/>
              <a:buFont typeface="Arial"/>
              <a:buChar char="•"/>
              <a:defRPr>
                <a:solidFill>
                  <a:schemeClr val="lt1"/>
                </a:solidFill>
                <a:latin typeface="Arial"/>
                <a:ea typeface="Arial"/>
                <a:cs typeface="Arial"/>
                <a:sym typeface="Arial"/>
              </a:defRPr>
            </a:lvl2pPr>
            <a:lvl3pPr indent="-355600" lvl="2" marL="1371600" rtl="0" algn="l">
              <a:lnSpc>
                <a:spcPct val="90000"/>
              </a:lnSpc>
              <a:spcBef>
                <a:spcPts val="500"/>
              </a:spcBef>
              <a:spcAft>
                <a:spcPts val="0"/>
              </a:spcAft>
              <a:buClr>
                <a:schemeClr val="lt1"/>
              </a:buClr>
              <a:buSzPts val="2000"/>
              <a:buFont typeface="Arial"/>
              <a:buChar char="•"/>
              <a:defRPr>
                <a:solidFill>
                  <a:schemeClr val="lt1"/>
                </a:solidFill>
                <a:latin typeface="Arial"/>
                <a:ea typeface="Arial"/>
                <a:cs typeface="Arial"/>
                <a:sym typeface="Arial"/>
              </a:defRPr>
            </a:lvl3pPr>
            <a:lvl4pPr indent="-342900" lvl="3" marL="18288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indent="-342900" lvl="4" marL="22860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 name="Google Shape;50;p30"/>
          <p:cNvSpPr txBox="1"/>
          <p:nvPr>
            <p:ph type="title"/>
          </p:nvPr>
        </p:nvSpPr>
        <p:spPr>
          <a:xfrm>
            <a:off x="838200" y="696686"/>
            <a:ext cx="104829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1" name="Google Shape;51;p30"/>
          <p:cNvPicPr preferRelativeResize="0"/>
          <p:nvPr/>
        </p:nvPicPr>
        <p:blipFill rotWithShape="1">
          <a:blip r:embed="rId2">
            <a:alphaModFix/>
          </a:blip>
          <a:srcRect b="0" l="0" r="0" t="0"/>
          <a:stretch/>
        </p:blipFill>
        <p:spPr>
          <a:xfrm>
            <a:off x="857752" y="6060289"/>
            <a:ext cx="3285624" cy="38991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st and Image Right" showMasterSp="0">
  <p:cSld name="Title List and Image Right">
    <p:spTree>
      <p:nvGrpSpPr>
        <p:cNvPr id="52" name="Shape 52"/>
        <p:cNvGrpSpPr/>
        <p:nvPr/>
      </p:nvGrpSpPr>
      <p:grpSpPr>
        <a:xfrm>
          <a:off x="0" y="0"/>
          <a:ext cx="0" cy="0"/>
          <a:chOff x="0" y="0"/>
          <a:chExt cx="0" cy="0"/>
        </a:xfrm>
      </p:grpSpPr>
      <p:sp>
        <p:nvSpPr>
          <p:cNvPr id="53" name="Google Shape;53;p31"/>
          <p:cNvSpPr/>
          <p:nvPr/>
        </p:nvSpPr>
        <p:spPr>
          <a:xfrm>
            <a:off x="0" y="0"/>
            <a:ext cx="7549418" cy="6858000"/>
          </a:xfrm>
          <a:custGeom>
            <a:rect b="b" l="l" r="r" t="t"/>
            <a:pathLst>
              <a:path extrusionOk="0" h="6858000" w="7549418">
                <a:moveTo>
                  <a:pt x="0" y="0"/>
                </a:moveTo>
                <a:lnTo>
                  <a:pt x="6495534" y="0"/>
                </a:lnTo>
                <a:cubicBezTo>
                  <a:pt x="5922097" y="1185621"/>
                  <a:pt x="5410651" y="4814806"/>
                  <a:pt x="7549418" y="6858000"/>
                </a:cubicBezTo>
                <a:lnTo>
                  <a:pt x="0" y="6858000"/>
                </a:lnTo>
                <a:lnTo>
                  <a:pt x="0" y="0"/>
                </a:lnTo>
                <a:close/>
              </a:path>
            </a:pathLst>
          </a:custGeom>
          <a:solidFill>
            <a:schemeClr val="lt1"/>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31"/>
          <p:cNvSpPr/>
          <p:nvPr/>
        </p:nvSpPr>
        <p:spPr>
          <a:xfrm rot="9048151">
            <a:off x="6983734" y="1170599"/>
            <a:ext cx="4233346" cy="4932102"/>
          </a:xfrm>
          <a:custGeom>
            <a:rect b="b" l="l" r="r" t="t"/>
            <a:pathLst>
              <a:path extrusionOk="0" h="6198235" w="5434517">
                <a:moveTo>
                  <a:pt x="130185" y="764228"/>
                </a:moveTo>
                <a:cubicBezTo>
                  <a:pt x="322811" y="-76920"/>
                  <a:pt x="1892716" y="-14066"/>
                  <a:pt x="2502558" y="13173"/>
                </a:cubicBezTo>
                <a:cubicBezTo>
                  <a:pt x="3112400" y="40412"/>
                  <a:pt x="3491289" y="505472"/>
                  <a:pt x="3789237" y="927664"/>
                </a:cubicBezTo>
                <a:cubicBezTo>
                  <a:pt x="4087185" y="1349856"/>
                  <a:pt x="4019207" y="1936625"/>
                  <a:pt x="4290245" y="2546327"/>
                </a:cubicBezTo>
                <a:cubicBezTo>
                  <a:pt x="4561283" y="3156030"/>
                  <a:pt x="5293748" y="3614889"/>
                  <a:pt x="5415464" y="4585879"/>
                </a:cubicBezTo>
                <a:cubicBezTo>
                  <a:pt x="5537180" y="5556869"/>
                  <a:pt x="5053404" y="5872357"/>
                  <a:pt x="4600434" y="6075830"/>
                </a:cubicBezTo>
                <a:cubicBezTo>
                  <a:pt x="4147464" y="6279304"/>
                  <a:pt x="3241995" y="6254536"/>
                  <a:pt x="2697642" y="5806720"/>
                </a:cubicBezTo>
                <a:cubicBezTo>
                  <a:pt x="2153289" y="5358904"/>
                  <a:pt x="2379852" y="4820169"/>
                  <a:pt x="1962181" y="4523014"/>
                </a:cubicBezTo>
                <a:cubicBezTo>
                  <a:pt x="1544510" y="4225859"/>
                  <a:pt x="444255" y="4463875"/>
                  <a:pt x="191613" y="4023790"/>
                </a:cubicBezTo>
                <a:cubicBezTo>
                  <a:pt x="-413472" y="2990251"/>
                  <a:pt x="608806" y="2759628"/>
                  <a:pt x="598568" y="2216368"/>
                </a:cubicBezTo>
                <a:cubicBezTo>
                  <a:pt x="588330" y="1673108"/>
                  <a:pt x="-62441" y="1605376"/>
                  <a:pt x="130185" y="764228"/>
                </a:cubicBezTo>
                <a:close/>
              </a:path>
            </a:pathLst>
          </a:custGeom>
          <a:gradFill>
            <a:gsLst>
              <a:gs pos="0">
                <a:srgbClr val="65DED7"/>
              </a:gs>
              <a:gs pos="100000">
                <a:srgbClr val="005089">
                  <a:alpha val="80000"/>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5" name="Google Shape;55;p31"/>
          <p:cNvSpPr txBox="1"/>
          <p:nvPr>
            <p:ph type="title"/>
          </p:nvPr>
        </p:nvSpPr>
        <p:spPr>
          <a:xfrm>
            <a:off x="838201" y="696686"/>
            <a:ext cx="4584600" cy="13557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rgbClr val="005C88"/>
              </a:buClr>
              <a:buSzPts val="4400"/>
              <a:buFont typeface="Arial"/>
              <a:buNone/>
              <a:defRPr>
                <a:solidFill>
                  <a:srgbClr val="005C88"/>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31"/>
          <p:cNvSpPr txBox="1"/>
          <p:nvPr>
            <p:ph idx="1" type="body"/>
          </p:nvPr>
        </p:nvSpPr>
        <p:spPr>
          <a:xfrm>
            <a:off x="838200" y="2117829"/>
            <a:ext cx="4584600" cy="3788100"/>
          </a:xfrm>
          <a:prstGeom prst="rect">
            <a:avLst/>
          </a:prstGeom>
          <a:noFill/>
          <a:ln>
            <a:noFill/>
          </a:ln>
        </p:spPr>
        <p:txBody>
          <a:bodyPr anchorCtr="0" anchor="t" bIns="45700" lIns="91425" spcFirstLastPara="1" rIns="91425" wrap="square" tIns="45700">
            <a:spAutoFit/>
          </a:bodyPr>
          <a:lstStyle>
            <a:lvl1pPr indent="-355600" lvl="0" marL="457200" marR="0" rtl="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7" name="Google Shape;57;p31"/>
          <p:cNvSpPr/>
          <p:nvPr>
            <p:ph idx="2" type="pic"/>
          </p:nvPr>
        </p:nvSpPr>
        <p:spPr>
          <a:xfrm rot="6223471">
            <a:off x="6875999" y="1458383"/>
            <a:ext cx="4640600" cy="4427481"/>
          </a:xfrm>
          <a:prstGeom prst="rect">
            <a:avLst/>
          </a:prstGeom>
          <a:noFill/>
          <a:ln>
            <a:noFill/>
          </a:ln>
        </p:spPr>
      </p:sp>
      <p:pic>
        <p:nvPicPr>
          <p:cNvPr id="58" name="Google Shape;58;p31"/>
          <p:cNvPicPr preferRelativeResize="0"/>
          <p:nvPr/>
        </p:nvPicPr>
        <p:blipFill rotWithShape="1">
          <a:blip r:embed="rId2">
            <a:alphaModFix/>
          </a:blip>
          <a:srcRect b="0" l="0" r="0" t="0"/>
          <a:stretch/>
        </p:blipFill>
        <p:spPr>
          <a:xfrm>
            <a:off x="811888" y="6078271"/>
            <a:ext cx="3768068" cy="4296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howMasterSp="0">
  <p:cSld name="Break">
    <p:spTree>
      <p:nvGrpSpPr>
        <p:cNvPr id="59" name="Shape 59"/>
        <p:cNvGrpSpPr/>
        <p:nvPr/>
      </p:nvGrpSpPr>
      <p:grpSpPr>
        <a:xfrm>
          <a:off x="0" y="0"/>
          <a:ext cx="0" cy="0"/>
          <a:chOff x="0" y="0"/>
          <a:chExt cx="0" cy="0"/>
        </a:xfrm>
      </p:grpSpPr>
      <p:sp>
        <p:nvSpPr>
          <p:cNvPr id="60" name="Google Shape;60;p34"/>
          <p:cNvSpPr txBox="1"/>
          <p:nvPr>
            <p:ph type="title"/>
          </p:nvPr>
        </p:nvSpPr>
        <p:spPr>
          <a:xfrm>
            <a:off x="2307771" y="2764972"/>
            <a:ext cx="7576500" cy="1328100"/>
          </a:xfrm>
          <a:prstGeom prst="rect">
            <a:avLst/>
          </a:prstGeom>
          <a:noFill/>
          <a:ln>
            <a:noFill/>
          </a:ln>
        </p:spPr>
        <p:txBody>
          <a:bodyPr anchorCtr="0" anchor="ctr" bIns="45700" lIns="91425" spcFirstLastPara="1" rIns="91425" wrap="square" tIns="45700">
            <a:spAutoFit/>
          </a:bodyPr>
          <a:lstStyle>
            <a:lvl1pPr lvl="0" rtl="0" algn="ctr">
              <a:lnSpc>
                <a:spcPct val="90000"/>
              </a:lnSpc>
              <a:spcBef>
                <a:spcPts val="0"/>
              </a:spcBef>
              <a:spcAft>
                <a:spcPts val="0"/>
              </a:spcAft>
              <a:buClr>
                <a:schemeClr val="lt1"/>
              </a:buClr>
              <a:buSzPts val="4400"/>
              <a:buFont typeface="Arial"/>
              <a:buNone/>
              <a:defRPr b="1" sz="4400">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1" name="Google Shape;61;p34"/>
          <p:cNvPicPr preferRelativeResize="0"/>
          <p:nvPr/>
        </p:nvPicPr>
        <p:blipFill rotWithShape="1">
          <a:blip r:embed="rId2">
            <a:alphaModFix/>
          </a:blip>
          <a:srcRect b="0" l="0" r="0" t="0"/>
          <a:stretch/>
        </p:blipFill>
        <p:spPr>
          <a:xfrm>
            <a:off x="857752" y="6060289"/>
            <a:ext cx="3285624" cy="389917"/>
          </a:xfrm>
          <a:prstGeom prst="rect">
            <a:avLst/>
          </a:prstGeom>
          <a:noFill/>
          <a:ln>
            <a:noFill/>
          </a:ln>
        </p:spPr>
      </p:pic>
      <p:pic>
        <p:nvPicPr>
          <p:cNvPr id="62" name="Google Shape;62;p34"/>
          <p:cNvPicPr preferRelativeResize="0"/>
          <p:nvPr/>
        </p:nvPicPr>
        <p:blipFill rotWithShape="1">
          <a:blip r:embed="rId3">
            <a:alphaModFix/>
          </a:blip>
          <a:srcRect b="0" l="0" r="0" t="0"/>
          <a:stretch/>
        </p:blipFill>
        <p:spPr>
          <a:xfrm>
            <a:off x="7991305" y="2743200"/>
            <a:ext cx="4581695" cy="3994938"/>
          </a:xfrm>
          <a:prstGeom prst="rect">
            <a:avLst/>
          </a:prstGeom>
          <a:noFill/>
          <a:ln>
            <a:noFill/>
          </a:ln>
        </p:spPr>
      </p:pic>
      <p:pic>
        <p:nvPicPr>
          <p:cNvPr id="63" name="Google Shape;63;p34"/>
          <p:cNvPicPr preferRelativeResize="0"/>
          <p:nvPr/>
        </p:nvPicPr>
        <p:blipFill rotWithShape="1">
          <a:blip r:embed="rId4">
            <a:alphaModFix/>
          </a:blip>
          <a:srcRect b="0" l="0" r="0" t="0"/>
          <a:stretch/>
        </p:blipFill>
        <p:spPr>
          <a:xfrm>
            <a:off x="275337" y="207186"/>
            <a:ext cx="2550858" cy="31395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Image Right DBG" showMasterSp="0">
  <p:cSld name="1_Title Content Image Right DBG">
    <p:spTree>
      <p:nvGrpSpPr>
        <p:cNvPr id="64" name="Shape 64"/>
        <p:cNvGrpSpPr/>
        <p:nvPr/>
      </p:nvGrpSpPr>
      <p:grpSpPr>
        <a:xfrm>
          <a:off x="0" y="0"/>
          <a:ext cx="0" cy="0"/>
          <a:chOff x="0" y="0"/>
          <a:chExt cx="0" cy="0"/>
        </a:xfrm>
      </p:grpSpPr>
      <p:sp>
        <p:nvSpPr>
          <p:cNvPr id="65" name="Google Shape;65;p37"/>
          <p:cNvSpPr/>
          <p:nvPr/>
        </p:nvSpPr>
        <p:spPr>
          <a:xfrm>
            <a:off x="838199" y="1388046"/>
            <a:ext cx="10562100" cy="4427400"/>
          </a:xfrm>
          <a:prstGeom prst="rect">
            <a:avLst/>
          </a:prstGeom>
          <a:solidFill>
            <a:srgbClr val="005C88"/>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37"/>
          <p:cNvSpPr txBox="1"/>
          <p:nvPr>
            <p:ph idx="1" type="body"/>
          </p:nvPr>
        </p:nvSpPr>
        <p:spPr>
          <a:xfrm>
            <a:off x="838199" y="1523805"/>
            <a:ext cx="5142900" cy="4228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lt1"/>
              </a:buClr>
              <a:buSzPts val="2800"/>
              <a:buFont typeface="Arial"/>
              <a:buChar char="•"/>
              <a:defRPr>
                <a:solidFill>
                  <a:schemeClr val="lt1"/>
                </a:solidFill>
                <a:latin typeface="Arial"/>
                <a:ea typeface="Arial"/>
                <a:cs typeface="Arial"/>
                <a:sym typeface="Arial"/>
              </a:defRPr>
            </a:lvl1pPr>
            <a:lvl2pPr indent="-381000" lvl="1" marL="914400" rtl="0" algn="l">
              <a:lnSpc>
                <a:spcPct val="90000"/>
              </a:lnSpc>
              <a:spcBef>
                <a:spcPts val="500"/>
              </a:spcBef>
              <a:spcAft>
                <a:spcPts val="0"/>
              </a:spcAft>
              <a:buClr>
                <a:schemeClr val="lt1"/>
              </a:buClr>
              <a:buSzPts val="2400"/>
              <a:buFont typeface="Arial"/>
              <a:buChar char="•"/>
              <a:defRPr>
                <a:solidFill>
                  <a:schemeClr val="lt1"/>
                </a:solidFill>
                <a:latin typeface="Arial"/>
                <a:ea typeface="Arial"/>
                <a:cs typeface="Arial"/>
                <a:sym typeface="Arial"/>
              </a:defRPr>
            </a:lvl2pPr>
            <a:lvl3pPr indent="-355600" lvl="2" marL="1371600" rtl="0" algn="l">
              <a:lnSpc>
                <a:spcPct val="90000"/>
              </a:lnSpc>
              <a:spcBef>
                <a:spcPts val="500"/>
              </a:spcBef>
              <a:spcAft>
                <a:spcPts val="0"/>
              </a:spcAft>
              <a:buClr>
                <a:schemeClr val="lt1"/>
              </a:buClr>
              <a:buSzPts val="2000"/>
              <a:buFont typeface="Arial"/>
              <a:buChar char="•"/>
              <a:defRPr>
                <a:solidFill>
                  <a:schemeClr val="lt1"/>
                </a:solidFill>
                <a:latin typeface="Arial"/>
                <a:ea typeface="Arial"/>
                <a:cs typeface="Arial"/>
                <a:sym typeface="Arial"/>
              </a:defRPr>
            </a:lvl3pPr>
            <a:lvl4pPr indent="-342900" lvl="3" marL="18288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indent="-342900" lvl="4" marL="22860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7" name="Google Shape;67;p37"/>
          <p:cNvSpPr txBox="1"/>
          <p:nvPr>
            <p:ph type="title"/>
          </p:nvPr>
        </p:nvSpPr>
        <p:spPr>
          <a:xfrm>
            <a:off x="854528" y="712197"/>
            <a:ext cx="10482900" cy="7389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37"/>
          <p:cNvSpPr txBox="1"/>
          <p:nvPr>
            <p:ph idx="2" type="body"/>
          </p:nvPr>
        </p:nvSpPr>
        <p:spPr>
          <a:xfrm>
            <a:off x="6178267" y="1533603"/>
            <a:ext cx="5142900" cy="4228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lt1"/>
              </a:buClr>
              <a:buSzPts val="2800"/>
              <a:buFont typeface="Arial"/>
              <a:buChar char="•"/>
              <a:defRPr>
                <a:solidFill>
                  <a:schemeClr val="lt1"/>
                </a:solidFill>
                <a:latin typeface="Arial"/>
                <a:ea typeface="Arial"/>
                <a:cs typeface="Arial"/>
                <a:sym typeface="Arial"/>
              </a:defRPr>
            </a:lvl1pPr>
            <a:lvl2pPr indent="-381000" lvl="1" marL="914400" rtl="0" algn="l">
              <a:lnSpc>
                <a:spcPct val="90000"/>
              </a:lnSpc>
              <a:spcBef>
                <a:spcPts val="500"/>
              </a:spcBef>
              <a:spcAft>
                <a:spcPts val="0"/>
              </a:spcAft>
              <a:buClr>
                <a:schemeClr val="lt1"/>
              </a:buClr>
              <a:buSzPts val="2400"/>
              <a:buFont typeface="Arial"/>
              <a:buChar char="•"/>
              <a:defRPr>
                <a:solidFill>
                  <a:schemeClr val="lt1"/>
                </a:solidFill>
                <a:latin typeface="Arial"/>
                <a:ea typeface="Arial"/>
                <a:cs typeface="Arial"/>
                <a:sym typeface="Arial"/>
              </a:defRPr>
            </a:lvl2pPr>
            <a:lvl3pPr indent="-355600" lvl="2" marL="1371600" rtl="0" algn="l">
              <a:lnSpc>
                <a:spcPct val="90000"/>
              </a:lnSpc>
              <a:spcBef>
                <a:spcPts val="500"/>
              </a:spcBef>
              <a:spcAft>
                <a:spcPts val="0"/>
              </a:spcAft>
              <a:buClr>
                <a:schemeClr val="lt1"/>
              </a:buClr>
              <a:buSzPts val="2000"/>
              <a:buFont typeface="Arial"/>
              <a:buChar char="•"/>
              <a:defRPr>
                <a:solidFill>
                  <a:schemeClr val="lt1"/>
                </a:solidFill>
                <a:latin typeface="Arial"/>
                <a:ea typeface="Arial"/>
                <a:cs typeface="Arial"/>
                <a:sym typeface="Arial"/>
              </a:defRPr>
            </a:lvl3pPr>
            <a:lvl4pPr indent="-342900" lvl="3" marL="18288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indent="-342900" lvl="4" marL="2286000" rtl="0" algn="l">
              <a:lnSpc>
                <a:spcPct val="90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9" name="Google Shape;69;p37"/>
          <p:cNvPicPr preferRelativeResize="0"/>
          <p:nvPr/>
        </p:nvPicPr>
        <p:blipFill rotWithShape="1">
          <a:blip r:embed="rId2">
            <a:alphaModFix/>
          </a:blip>
          <a:srcRect b="0" l="0" r="0" t="0"/>
          <a:stretch/>
        </p:blipFill>
        <p:spPr>
          <a:xfrm>
            <a:off x="9827816" y="4416338"/>
            <a:ext cx="2017108" cy="2107231"/>
          </a:xfrm>
          <a:prstGeom prst="rect">
            <a:avLst/>
          </a:prstGeom>
          <a:noFill/>
          <a:ln>
            <a:noFill/>
          </a:ln>
        </p:spPr>
      </p:pic>
      <p:pic>
        <p:nvPicPr>
          <p:cNvPr id="70" name="Google Shape;70;p37"/>
          <p:cNvPicPr preferRelativeResize="0"/>
          <p:nvPr/>
        </p:nvPicPr>
        <p:blipFill rotWithShape="1">
          <a:blip r:embed="rId3">
            <a:alphaModFix/>
          </a:blip>
          <a:srcRect b="0" l="0" r="0" t="0"/>
          <a:stretch/>
        </p:blipFill>
        <p:spPr>
          <a:xfrm>
            <a:off x="857752" y="6060289"/>
            <a:ext cx="3285624" cy="3899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01.pn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119.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8.png"/><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20.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1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115.png"/><Relationship Id="rId4" Type="http://schemas.openxmlformats.org/officeDocument/2006/relationships/image" Target="../media/image1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24.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7.png"/><Relationship Id="rId4" Type="http://schemas.openxmlformats.org/officeDocument/2006/relationships/image" Target="../media/image1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6.png"/><Relationship Id="rId4" Type="http://schemas.openxmlformats.org/officeDocument/2006/relationships/image" Target="../media/image1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 Id="rId3"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123.png"/><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 Id="rId3"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 Id="rId3" Type="http://schemas.openxmlformats.org/officeDocument/2006/relationships/image" Target="../media/image132.png"/><Relationship Id="rId4" Type="http://schemas.openxmlformats.org/officeDocument/2006/relationships/image" Target="../media/image1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 Id="rId3" Type="http://schemas.openxmlformats.org/officeDocument/2006/relationships/image" Target="../media/image1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 Id="rId3" Type="http://schemas.openxmlformats.org/officeDocument/2006/relationships/image" Target="../media/image127.png"/><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image" Target="../media/image1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4.xml"/><Relationship Id="rId3" Type="http://schemas.openxmlformats.org/officeDocument/2006/relationships/image" Target="../media/image138.png"/><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image" Target="../media/image1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135.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144.gi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42.gi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150.gi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47.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46.gi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49.gi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7.xml"/><Relationship Id="rId3" Type="http://schemas.openxmlformats.org/officeDocument/2006/relationships/image" Target="../media/image1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1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5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61.gif"/><Relationship Id="rId5"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7.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77.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73.gif"/><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82.png"/><Relationship Id="rId6"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80.png"/><Relationship Id="rId4" Type="http://schemas.openxmlformats.org/officeDocument/2006/relationships/image" Target="../media/image88.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89.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91.png"/><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0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09.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94.png"/><Relationship Id="rId4" Type="http://schemas.openxmlformats.org/officeDocument/2006/relationships/image" Target="../media/image102.png"/><Relationship Id="rId5"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1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1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116.png"/><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116.png"/><Relationship Id="rId4" Type="http://schemas.openxmlformats.org/officeDocument/2006/relationships/image" Target="../media/image106.png"/><Relationship Id="rId5" Type="http://schemas.openxmlformats.org/officeDocument/2006/relationships/image" Target="../media/image1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10.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pic>
        <p:nvPicPr>
          <p:cNvPr descr="A picture containing text, chessman&#10;&#10;Description automatically generated" id="121" name="Google Shape;121;p1"/>
          <p:cNvPicPr preferRelativeResize="0"/>
          <p:nvPr/>
        </p:nvPicPr>
        <p:blipFill rotWithShape="1">
          <a:blip r:embed="rId3">
            <a:alphaModFix/>
          </a:blip>
          <a:srcRect b="0" l="0" r="0" t="0"/>
          <a:stretch/>
        </p:blipFill>
        <p:spPr>
          <a:xfrm>
            <a:off x="0" y="-112542"/>
            <a:ext cx="8412480" cy="4621832"/>
          </a:xfrm>
          <a:prstGeom prst="rect">
            <a:avLst/>
          </a:prstGeom>
          <a:noFill/>
          <a:ln>
            <a:noFill/>
          </a:ln>
        </p:spPr>
      </p:pic>
      <p:pic>
        <p:nvPicPr>
          <p:cNvPr descr="A picture containing icon&#10;&#10;Description automatically generated" id="122" name="Google Shape;122;p1"/>
          <p:cNvPicPr preferRelativeResize="0"/>
          <p:nvPr/>
        </p:nvPicPr>
        <p:blipFill rotWithShape="1">
          <a:blip r:embed="rId4">
            <a:alphaModFix/>
          </a:blip>
          <a:srcRect b="69641" l="7059" r="9248" t="10667"/>
          <a:stretch/>
        </p:blipFill>
        <p:spPr>
          <a:xfrm>
            <a:off x="5800578" y="4955606"/>
            <a:ext cx="5739620" cy="1350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1928f396f0_0_21"/>
          <p:cNvSpPr txBox="1"/>
          <p:nvPr>
            <p:ph type="title"/>
          </p:nvPr>
        </p:nvSpPr>
        <p:spPr>
          <a:xfrm>
            <a:off x="967500" y="2495774"/>
            <a:ext cx="10482900" cy="1516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7000"/>
              <a:t>Let’s Introduce the Pieces</a:t>
            </a:r>
            <a:endParaRPr sz="7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32cf79e1ab_0_6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Solution</a:t>
            </a:r>
            <a:endParaRPr/>
          </a:p>
        </p:txBody>
      </p:sp>
      <p:sp>
        <p:nvSpPr>
          <p:cNvPr id="988" name="Google Shape;988;g232cf79e1ab_0_60"/>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989" name="Google Shape;989;g232cf79e1ab_0_60"/>
          <p:cNvPicPr preferRelativeResize="0"/>
          <p:nvPr/>
        </p:nvPicPr>
        <p:blipFill>
          <a:blip r:embed="rId3">
            <a:alphaModFix/>
          </a:blip>
          <a:stretch>
            <a:fillRect/>
          </a:stretch>
        </p:blipFill>
        <p:spPr>
          <a:xfrm>
            <a:off x="6441300" y="1435575"/>
            <a:ext cx="4602501" cy="4620550"/>
          </a:xfrm>
          <a:prstGeom prst="rect">
            <a:avLst/>
          </a:prstGeom>
          <a:noFill/>
          <a:ln>
            <a:noFill/>
          </a:ln>
        </p:spPr>
      </p:pic>
      <p:pic>
        <p:nvPicPr>
          <p:cNvPr id="990" name="Google Shape;990;g232cf79e1ab_0_60"/>
          <p:cNvPicPr preferRelativeResize="0"/>
          <p:nvPr/>
        </p:nvPicPr>
        <p:blipFill>
          <a:blip r:embed="rId4">
            <a:alphaModFix/>
          </a:blip>
          <a:stretch>
            <a:fillRect/>
          </a:stretch>
        </p:blipFill>
        <p:spPr>
          <a:xfrm>
            <a:off x="838200" y="1435575"/>
            <a:ext cx="4602466" cy="4620550"/>
          </a:xfrm>
          <a:prstGeom prst="rect">
            <a:avLst/>
          </a:prstGeom>
          <a:noFill/>
          <a:ln>
            <a:noFill/>
          </a:ln>
        </p:spPr>
      </p:pic>
      <p:sp>
        <p:nvSpPr>
          <p:cNvPr id="991" name="Google Shape;991;g232cf79e1ab_0_60"/>
          <p:cNvSpPr/>
          <p:nvPr/>
        </p:nvSpPr>
        <p:spPr>
          <a:xfrm>
            <a:off x="5664825" y="33392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232e06a83e7_0_8"/>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Pins</a:t>
            </a:r>
            <a:endParaRPr/>
          </a:p>
          <a:p>
            <a:pPr indent="0" lvl="0" marL="0" rtl="0" algn="l">
              <a:spcBef>
                <a:spcPts val="0"/>
              </a:spcBef>
              <a:spcAft>
                <a:spcPts val="0"/>
              </a:spcAft>
              <a:buNone/>
            </a:pPr>
            <a:r>
              <a:t/>
            </a:r>
            <a:endParaRPr/>
          </a:p>
        </p:txBody>
      </p:sp>
      <p:pic>
        <p:nvPicPr>
          <p:cNvPr id="998" name="Google Shape;998;g232e06a83e7_0_8"/>
          <p:cNvPicPr preferRelativeResize="0"/>
          <p:nvPr/>
        </p:nvPicPr>
        <p:blipFill>
          <a:blip r:embed="rId3">
            <a:alphaModFix/>
          </a:blip>
          <a:stretch>
            <a:fillRect/>
          </a:stretch>
        </p:blipFill>
        <p:spPr>
          <a:xfrm>
            <a:off x="6763450" y="1340611"/>
            <a:ext cx="5117614" cy="5117614"/>
          </a:xfrm>
          <a:prstGeom prst="rect">
            <a:avLst/>
          </a:prstGeom>
          <a:noFill/>
          <a:ln>
            <a:noFill/>
          </a:ln>
        </p:spPr>
      </p:pic>
      <p:sp>
        <p:nvSpPr>
          <p:cNvPr id="999" name="Google Shape;999;g232e06a83e7_0_8"/>
          <p:cNvSpPr txBox="1"/>
          <p:nvPr/>
        </p:nvSpPr>
        <p:spPr>
          <a:xfrm>
            <a:off x="1119675" y="1662025"/>
            <a:ext cx="51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00" name="Google Shape;1000;g232e06a83e7_0_8"/>
          <p:cNvSpPr txBox="1"/>
          <p:nvPr/>
        </p:nvSpPr>
        <p:spPr>
          <a:xfrm>
            <a:off x="937200" y="1589425"/>
            <a:ext cx="5604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Calibri"/>
                <a:ea typeface="Calibri"/>
                <a:cs typeface="Calibri"/>
                <a:sym typeface="Calibri"/>
              </a:rPr>
              <a:t>A pin is a tactic you can use to restrict one or more of your opponent's pieces. You can do it by attacking the other player's forces in a way that allows you to explore a much greater vulnerability if the attacked piece moves. Usually, the pinned piece blocks an attack to a more valuable piece, but it could also protect a key defender of the position or even impede a checkmate.</a:t>
            </a:r>
            <a:endParaRPr sz="2200">
              <a:solidFill>
                <a:schemeClr val="lt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232cf79e1ab_0_72"/>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Exercise</a:t>
            </a:r>
            <a:endParaRPr/>
          </a:p>
          <a:p>
            <a:pPr indent="0" lvl="0" marL="0" rtl="0" algn="l">
              <a:spcBef>
                <a:spcPts val="0"/>
              </a:spcBef>
              <a:spcAft>
                <a:spcPts val="0"/>
              </a:spcAft>
              <a:buNone/>
            </a:pPr>
            <a:r>
              <a:t/>
            </a:r>
            <a:endParaRPr/>
          </a:p>
        </p:txBody>
      </p:sp>
      <p:sp>
        <p:nvSpPr>
          <p:cNvPr id="1007" name="Google Shape;1007;g232cf79e1ab_0_72"/>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08" name="Google Shape;1008;g232cf79e1ab_0_72"/>
          <p:cNvSpPr txBox="1"/>
          <p:nvPr/>
        </p:nvSpPr>
        <p:spPr>
          <a:xfrm>
            <a:off x="5983275" y="2274350"/>
            <a:ext cx="4163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It is white’s turn to move. What is the best move in this position?</a:t>
            </a:r>
            <a:endParaRPr sz="3000">
              <a:solidFill>
                <a:schemeClr val="lt1"/>
              </a:solidFill>
              <a:latin typeface="Calibri"/>
              <a:ea typeface="Calibri"/>
              <a:cs typeface="Calibri"/>
              <a:sym typeface="Calibri"/>
            </a:endParaRPr>
          </a:p>
        </p:txBody>
      </p:sp>
      <p:pic>
        <p:nvPicPr>
          <p:cNvPr id="1009" name="Google Shape;1009;g232cf79e1ab_0_72"/>
          <p:cNvPicPr preferRelativeResize="0"/>
          <p:nvPr/>
        </p:nvPicPr>
        <p:blipFill>
          <a:blip r:embed="rId3">
            <a:alphaModFix/>
          </a:blip>
          <a:stretch>
            <a:fillRect/>
          </a:stretch>
        </p:blipFill>
        <p:spPr>
          <a:xfrm>
            <a:off x="918200" y="1435575"/>
            <a:ext cx="4620550" cy="46205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232cf79e1ab_0_8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Solution</a:t>
            </a:r>
            <a:endParaRPr/>
          </a:p>
        </p:txBody>
      </p:sp>
      <p:sp>
        <p:nvSpPr>
          <p:cNvPr id="1016" name="Google Shape;1016;g232cf79e1ab_0_80"/>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017" name="Google Shape;1017;g232cf79e1ab_0_80"/>
          <p:cNvPicPr preferRelativeResize="0"/>
          <p:nvPr/>
        </p:nvPicPr>
        <p:blipFill>
          <a:blip r:embed="rId3">
            <a:alphaModFix/>
          </a:blip>
          <a:stretch>
            <a:fillRect/>
          </a:stretch>
        </p:blipFill>
        <p:spPr>
          <a:xfrm>
            <a:off x="1005675" y="1532450"/>
            <a:ext cx="4620550" cy="4620550"/>
          </a:xfrm>
          <a:prstGeom prst="rect">
            <a:avLst/>
          </a:prstGeom>
          <a:noFill/>
          <a:ln>
            <a:noFill/>
          </a:ln>
        </p:spPr>
      </p:pic>
      <p:pic>
        <p:nvPicPr>
          <p:cNvPr id="1018" name="Google Shape;1018;g232cf79e1ab_0_80"/>
          <p:cNvPicPr preferRelativeResize="0"/>
          <p:nvPr/>
        </p:nvPicPr>
        <p:blipFill>
          <a:blip r:embed="rId4">
            <a:alphaModFix/>
          </a:blip>
          <a:stretch>
            <a:fillRect/>
          </a:stretch>
        </p:blipFill>
        <p:spPr>
          <a:xfrm>
            <a:off x="6709600" y="1532450"/>
            <a:ext cx="4611508" cy="4620550"/>
          </a:xfrm>
          <a:prstGeom prst="rect">
            <a:avLst/>
          </a:prstGeom>
          <a:noFill/>
          <a:ln>
            <a:noFill/>
          </a:ln>
        </p:spPr>
      </p:pic>
      <p:sp>
        <p:nvSpPr>
          <p:cNvPr id="1019" name="Google Shape;1019;g232cf79e1ab_0_80"/>
          <p:cNvSpPr/>
          <p:nvPr/>
        </p:nvSpPr>
        <p:spPr>
          <a:xfrm>
            <a:off x="5893425" y="34154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g232e06a83e7_0_13"/>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Discovered Attacks</a:t>
            </a:r>
            <a:endParaRPr/>
          </a:p>
          <a:p>
            <a:pPr indent="0" lvl="0" marL="0" rtl="0" algn="l">
              <a:spcBef>
                <a:spcPts val="0"/>
              </a:spcBef>
              <a:spcAft>
                <a:spcPts val="0"/>
              </a:spcAft>
              <a:buNone/>
            </a:pPr>
            <a:r>
              <a:t/>
            </a:r>
            <a:endParaRPr/>
          </a:p>
        </p:txBody>
      </p:sp>
      <p:pic>
        <p:nvPicPr>
          <p:cNvPr id="1026" name="Google Shape;1026;g232e06a83e7_0_13"/>
          <p:cNvPicPr preferRelativeResize="0"/>
          <p:nvPr/>
        </p:nvPicPr>
        <p:blipFill>
          <a:blip r:embed="rId3">
            <a:alphaModFix/>
          </a:blip>
          <a:stretch>
            <a:fillRect/>
          </a:stretch>
        </p:blipFill>
        <p:spPr>
          <a:xfrm>
            <a:off x="6877425" y="1435586"/>
            <a:ext cx="5117614" cy="5117614"/>
          </a:xfrm>
          <a:prstGeom prst="rect">
            <a:avLst/>
          </a:prstGeom>
          <a:noFill/>
          <a:ln>
            <a:noFill/>
          </a:ln>
        </p:spPr>
      </p:pic>
      <p:sp>
        <p:nvSpPr>
          <p:cNvPr id="1027" name="Google Shape;1027;g232e06a83e7_0_13"/>
          <p:cNvSpPr txBox="1"/>
          <p:nvPr/>
        </p:nvSpPr>
        <p:spPr>
          <a:xfrm>
            <a:off x="994200" y="1627425"/>
            <a:ext cx="5547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A discovered attack happens when a player moves one piece out of the way to reveal a previously blocked attack by another piece.</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None/>
            </a:pPr>
            <a:r>
              <a:rPr lang="en-US" sz="2400">
                <a:solidFill>
                  <a:schemeClr val="lt1"/>
                </a:solidFill>
                <a:latin typeface="Calibri"/>
                <a:ea typeface="Calibri"/>
                <a:cs typeface="Calibri"/>
                <a:sym typeface="Calibri"/>
              </a:rPr>
              <a:t>A discovered attack is a dangerous tactic that you can use to surprise your opponent and win the game. </a:t>
            </a:r>
            <a:endParaRPr sz="2400">
              <a:solidFill>
                <a:schemeClr val="lt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232cf79e1ab_0_92"/>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Exercise</a:t>
            </a:r>
            <a:endParaRPr/>
          </a:p>
          <a:p>
            <a:pPr indent="0" lvl="0" marL="0" rtl="0" algn="l">
              <a:spcBef>
                <a:spcPts val="0"/>
              </a:spcBef>
              <a:spcAft>
                <a:spcPts val="0"/>
              </a:spcAft>
              <a:buNone/>
            </a:pPr>
            <a:r>
              <a:t/>
            </a:r>
            <a:endParaRPr/>
          </a:p>
        </p:txBody>
      </p:sp>
      <p:sp>
        <p:nvSpPr>
          <p:cNvPr id="1034" name="Google Shape;1034;g232cf79e1ab_0_92"/>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35" name="Google Shape;1035;g232cf79e1ab_0_92"/>
          <p:cNvSpPr txBox="1"/>
          <p:nvPr/>
        </p:nvSpPr>
        <p:spPr>
          <a:xfrm>
            <a:off x="5983275" y="2274350"/>
            <a:ext cx="4163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It is black’s turn to move. What is the best move in this position?</a:t>
            </a:r>
            <a:endParaRPr sz="3000">
              <a:solidFill>
                <a:schemeClr val="dk1"/>
              </a:solidFill>
              <a:latin typeface="Calibri"/>
              <a:ea typeface="Calibri"/>
              <a:cs typeface="Calibri"/>
              <a:sym typeface="Calibri"/>
            </a:endParaRPr>
          </a:p>
        </p:txBody>
      </p:sp>
      <p:pic>
        <p:nvPicPr>
          <p:cNvPr id="1036" name="Google Shape;1036;g232cf79e1ab_0_92"/>
          <p:cNvPicPr preferRelativeResize="0"/>
          <p:nvPr/>
        </p:nvPicPr>
        <p:blipFill>
          <a:blip r:embed="rId3">
            <a:alphaModFix/>
          </a:blip>
          <a:stretch>
            <a:fillRect/>
          </a:stretch>
        </p:blipFill>
        <p:spPr>
          <a:xfrm>
            <a:off x="918200" y="1435575"/>
            <a:ext cx="4620550" cy="46205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32cf79e1ab_0_10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Solution</a:t>
            </a:r>
            <a:endParaRPr/>
          </a:p>
        </p:txBody>
      </p:sp>
      <p:sp>
        <p:nvSpPr>
          <p:cNvPr id="1043" name="Google Shape;1043;g232cf79e1ab_0_100"/>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044" name="Google Shape;1044;g232cf79e1ab_0_100"/>
          <p:cNvPicPr preferRelativeResize="0"/>
          <p:nvPr/>
        </p:nvPicPr>
        <p:blipFill>
          <a:blip r:embed="rId3">
            <a:alphaModFix/>
          </a:blip>
          <a:stretch>
            <a:fillRect/>
          </a:stretch>
        </p:blipFill>
        <p:spPr>
          <a:xfrm>
            <a:off x="838200" y="1435575"/>
            <a:ext cx="4620550" cy="4620550"/>
          </a:xfrm>
          <a:prstGeom prst="rect">
            <a:avLst/>
          </a:prstGeom>
          <a:noFill/>
          <a:ln>
            <a:noFill/>
          </a:ln>
        </p:spPr>
      </p:pic>
      <p:pic>
        <p:nvPicPr>
          <p:cNvPr id="1045" name="Google Shape;1045;g232cf79e1ab_0_100"/>
          <p:cNvPicPr preferRelativeResize="0"/>
          <p:nvPr/>
        </p:nvPicPr>
        <p:blipFill>
          <a:blip r:embed="rId4">
            <a:alphaModFix/>
          </a:blip>
          <a:stretch>
            <a:fillRect/>
          </a:stretch>
        </p:blipFill>
        <p:spPr>
          <a:xfrm>
            <a:off x="6700550" y="1435575"/>
            <a:ext cx="4620551" cy="4620551"/>
          </a:xfrm>
          <a:prstGeom prst="rect">
            <a:avLst/>
          </a:prstGeom>
          <a:noFill/>
          <a:ln>
            <a:noFill/>
          </a:ln>
        </p:spPr>
      </p:pic>
      <p:sp>
        <p:nvSpPr>
          <p:cNvPr id="1046" name="Google Shape;1046;g232cf79e1ab_0_100"/>
          <p:cNvSpPr/>
          <p:nvPr/>
        </p:nvSpPr>
        <p:spPr>
          <a:xfrm>
            <a:off x="5817225" y="31868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22a7c893e88_0_0"/>
          <p:cNvSpPr txBox="1"/>
          <p:nvPr/>
        </p:nvSpPr>
        <p:spPr>
          <a:xfrm>
            <a:off x="747650" y="446475"/>
            <a:ext cx="74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Ladder Mate</a:t>
            </a:r>
            <a:endParaRPr sz="4000">
              <a:solidFill>
                <a:schemeClr val="lt1"/>
              </a:solidFill>
            </a:endParaRPr>
          </a:p>
        </p:txBody>
      </p:sp>
      <p:sp>
        <p:nvSpPr>
          <p:cNvPr id="1053" name="Google Shape;1053;g22a7c893e88_0_0"/>
          <p:cNvSpPr txBox="1"/>
          <p:nvPr/>
        </p:nvSpPr>
        <p:spPr>
          <a:xfrm>
            <a:off x="6185650" y="1688950"/>
            <a:ext cx="5550900" cy="4617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400">
                <a:solidFill>
                  <a:schemeClr val="lt1"/>
                </a:solidFill>
                <a:latin typeface="Calibri"/>
                <a:ea typeface="Calibri"/>
                <a:cs typeface="Calibri"/>
                <a:sym typeface="Calibri"/>
              </a:rPr>
              <a:t>Ladder Mate is a common checkmate pattern which can be done using 2 rooks, 1 rook and 1 queen, or 2 queens.</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rPr lang="en-US" sz="2400">
                <a:solidFill>
                  <a:schemeClr val="lt1"/>
                </a:solidFill>
                <a:latin typeface="Calibri"/>
                <a:ea typeface="Calibri"/>
                <a:cs typeface="Calibri"/>
                <a:sym typeface="Calibri"/>
              </a:rPr>
              <a:t>This checkmate pattern works by forcing the king to move to the edge of the board where the remaining piece traps the king on two files (columns) or ranks (rows). </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rPr lang="en-US" sz="2400">
                <a:solidFill>
                  <a:schemeClr val="lt1"/>
                </a:solidFill>
                <a:latin typeface="Calibri"/>
                <a:ea typeface="Calibri"/>
                <a:cs typeface="Calibri"/>
                <a:sym typeface="Calibri"/>
              </a:rPr>
              <a:t>This is one of the most common (and easiest) checkmate patterns to do.</a:t>
            </a:r>
            <a:endParaRPr sz="2400">
              <a:solidFill>
                <a:schemeClr val="lt1"/>
              </a:solidFill>
              <a:latin typeface="Calibri"/>
              <a:ea typeface="Calibri"/>
              <a:cs typeface="Calibri"/>
              <a:sym typeface="Calibri"/>
            </a:endParaRPr>
          </a:p>
        </p:txBody>
      </p:sp>
      <p:pic>
        <p:nvPicPr>
          <p:cNvPr id="1054" name="Google Shape;1054;g22a7c893e88_0_0"/>
          <p:cNvPicPr preferRelativeResize="0"/>
          <p:nvPr/>
        </p:nvPicPr>
        <p:blipFill>
          <a:blip r:embed="rId3">
            <a:alphaModFix/>
          </a:blip>
          <a:stretch>
            <a:fillRect/>
          </a:stretch>
        </p:blipFill>
        <p:spPr>
          <a:xfrm>
            <a:off x="548450" y="1688950"/>
            <a:ext cx="5024125" cy="50241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0" name="Shape 1060"/>
        <p:cNvGrpSpPr/>
        <p:nvPr/>
      </p:nvGrpSpPr>
      <p:grpSpPr>
        <a:xfrm>
          <a:off x="0" y="0"/>
          <a:ext cx="0" cy="0"/>
          <a:chOff x="0" y="0"/>
          <a:chExt cx="0" cy="0"/>
        </a:xfrm>
      </p:grpSpPr>
      <p:sp>
        <p:nvSpPr>
          <p:cNvPr id="1061" name="Google Shape;1061;g22a7c893e88_0_15"/>
          <p:cNvSpPr txBox="1"/>
          <p:nvPr>
            <p:ph idx="1" type="body"/>
          </p:nvPr>
        </p:nvSpPr>
        <p:spPr>
          <a:xfrm>
            <a:off x="800200" y="2343900"/>
            <a:ext cx="5559000" cy="2170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5000">
                <a:solidFill>
                  <a:schemeClr val="lt1"/>
                </a:solidFill>
              </a:rPr>
              <a:t>The first step is to cut the king off by one rank or file. </a:t>
            </a:r>
            <a:endParaRPr sz="5000">
              <a:solidFill>
                <a:schemeClr val="lt1"/>
              </a:solidFill>
            </a:endParaRPr>
          </a:p>
        </p:txBody>
      </p:sp>
      <p:sp>
        <p:nvSpPr>
          <p:cNvPr id="1062" name="Google Shape;1062;g22a7c893e88_0_15"/>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pic>
        <p:nvPicPr>
          <p:cNvPr id="1063" name="Google Shape;1063;g22a7c893e88_0_15"/>
          <p:cNvPicPr preferRelativeResize="0"/>
          <p:nvPr/>
        </p:nvPicPr>
        <p:blipFill>
          <a:blip r:embed="rId3">
            <a:alphaModFix/>
          </a:blip>
          <a:stretch>
            <a:fillRect/>
          </a:stretch>
        </p:blipFill>
        <p:spPr>
          <a:xfrm>
            <a:off x="6666450" y="1429525"/>
            <a:ext cx="4857750" cy="4829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9" name="Shape 1069"/>
        <p:cNvGrpSpPr/>
        <p:nvPr/>
      </p:nvGrpSpPr>
      <p:grpSpPr>
        <a:xfrm>
          <a:off x="0" y="0"/>
          <a:ext cx="0" cy="0"/>
          <a:chOff x="0" y="0"/>
          <a:chExt cx="0" cy="0"/>
        </a:xfrm>
      </p:grpSpPr>
      <p:sp>
        <p:nvSpPr>
          <p:cNvPr id="1070" name="Google Shape;1070;g22a7c893e88_0_24"/>
          <p:cNvSpPr txBox="1"/>
          <p:nvPr>
            <p:ph type="title"/>
          </p:nvPr>
        </p:nvSpPr>
        <p:spPr>
          <a:xfrm>
            <a:off x="885069" y="486099"/>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pic>
        <p:nvPicPr>
          <p:cNvPr id="1071" name="Google Shape;1071;g22a7c893e88_0_24"/>
          <p:cNvPicPr preferRelativeResize="0"/>
          <p:nvPr/>
        </p:nvPicPr>
        <p:blipFill>
          <a:blip r:embed="rId3">
            <a:alphaModFix/>
          </a:blip>
          <a:stretch>
            <a:fillRect/>
          </a:stretch>
        </p:blipFill>
        <p:spPr>
          <a:xfrm>
            <a:off x="274875" y="1578874"/>
            <a:ext cx="4829300" cy="4829300"/>
          </a:xfrm>
          <a:prstGeom prst="rect">
            <a:avLst/>
          </a:prstGeom>
          <a:noFill/>
          <a:ln>
            <a:noFill/>
          </a:ln>
        </p:spPr>
      </p:pic>
      <p:pic>
        <p:nvPicPr>
          <p:cNvPr id="1072" name="Google Shape;1072;g22a7c893e88_0_24"/>
          <p:cNvPicPr preferRelativeResize="0"/>
          <p:nvPr/>
        </p:nvPicPr>
        <p:blipFill>
          <a:blip r:embed="rId4">
            <a:alphaModFix/>
          </a:blip>
          <a:stretch>
            <a:fillRect/>
          </a:stretch>
        </p:blipFill>
        <p:spPr>
          <a:xfrm>
            <a:off x="6654169" y="1569400"/>
            <a:ext cx="4857750" cy="4848225"/>
          </a:xfrm>
          <a:prstGeom prst="rect">
            <a:avLst/>
          </a:prstGeom>
          <a:noFill/>
          <a:ln>
            <a:noFill/>
          </a:ln>
        </p:spPr>
      </p:pic>
      <p:sp>
        <p:nvSpPr>
          <p:cNvPr id="1073" name="Google Shape;1073;g22a7c893e88_0_24"/>
          <p:cNvSpPr/>
          <p:nvPr/>
        </p:nvSpPr>
        <p:spPr>
          <a:xfrm>
            <a:off x="5653425" y="346432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1928f396f0_1_38"/>
          <p:cNvSpPr txBox="1"/>
          <p:nvPr>
            <p:ph idx="1" type="body"/>
          </p:nvPr>
        </p:nvSpPr>
        <p:spPr>
          <a:xfrm>
            <a:off x="838199" y="1523805"/>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Movements</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US" sz="2400"/>
              <a:t>They move one square forward and cannot move backwards.</a:t>
            </a:r>
            <a:endParaRPr sz="2400"/>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If they start at the </a:t>
            </a:r>
            <a:r>
              <a:rPr lang="en-US" sz="2400"/>
              <a:t>second row, they can move one or two squares forward. </a:t>
            </a:r>
            <a:endParaRPr sz="2400"/>
          </a:p>
        </p:txBody>
      </p:sp>
      <p:sp>
        <p:nvSpPr>
          <p:cNvPr id="208" name="Google Shape;208;g21928f396f0_1_38"/>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Pawns</a:t>
            </a:r>
            <a:endParaRPr/>
          </a:p>
        </p:txBody>
      </p:sp>
      <p:sp>
        <p:nvSpPr>
          <p:cNvPr id="209" name="Google Shape;209;g21928f396f0_1_38"/>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Capture</a:t>
            </a:r>
            <a:endParaRPr/>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To capture with a pawn,</a:t>
            </a:r>
            <a:endParaRPr sz="2400"/>
          </a:p>
          <a:p>
            <a:pPr indent="0" lvl="0" marL="457200" rtl="0" algn="l">
              <a:spcBef>
                <a:spcPts val="1000"/>
              </a:spcBef>
              <a:spcAft>
                <a:spcPts val="0"/>
              </a:spcAft>
              <a:buNone/>
            </a:pPr>
            <a:r>
              <a:rPr lang="en-US" sz="2400"/>
              <a:t>you have to move one square diagonally</a:t>
            </a:r>
            <a:endParaRPr sz="2400"/>
          </a:p>
        </p:txBody>
      </p:sp>
      <p:pic>
        <p:nvPicPr>
          <p:cNvPr id="210" name="Google Shape;210;g21928f396f0_1_38"/>
          <p:cNvPicPr preferRelativeResize="0"/>
          <p:nvPr/>
        </p:nvPicPr>
        <p:blipFill>
          <a:blip r:embed="rId3">
            <a:alphaModFix/>
          </a:blip>
          <a:stretch>
            <a:fillRect/>
          </a:stretch>
        </p:blipFill>
        <p:spPr>
          <a:xfrm>
            <a:off x="7020373" y="3774900"/>
            <a:ext cx="1287129" cy="209877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9" name="Shape 1079"/>
        <p:cNvGrpSpPr/>
        <p:nvPr/>
      </p:nvGrpSpPr>
      <p:grpSpPr>
        <a:xfrm>
          <a:off x="0" y="0"/>
          <a:ext cx="0" cy="0"/>
          <a:chOff x="0" y="0"/>
          <a:chExt cx="0" cy="0"/>
        </a:xfrm>
      </p:grpSpPr>
      <p:sp>
        <p:nvSpPr>
          <p:cNvPr id="1080" name="Google Shape;1080;g232cf79e1ab_0_9"/>
          <p:cNvSpPr txBox="1"/>
          <p:nvPr>
            <p:ph idx="1" type="body"/>
          </p:nvPr>
        </p:nvSpPr>
        <p:spPr>
          <a:xfrm>
            <a:off x="430200" y="1864450"/>
            <a:ext cx="9996900" cy="2862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5000">
                <a:solidFill>
                  <a:schemeClr val="lt1"/>
                </a:solidFill>
              </a:rPr>
              <a:t>Then, alternate with the other rook/queen to force the king to move closer towards the edge of the chess board.</a:t>
            </a:r>
            <a:endParaRPr sz="5000">
              <a:solidFill>
                <a:schemeClr val="lt1"/>
              </a:solidFill>
            </a:endParaRPr>
          </a:p>
        </p:txBody>
      </p:sp>
      <p:sp>
        <p:nvSpPr>
          <p:cNvPr id="1081" name="Google Shape;1081;g232cf79e1ab_0_9"/>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7" name="Shape 1087"/>
        <p:cNvGrpSpPr/>
        <p:nvPr/>
      </p:nvGrpSpPr>
      <p:grpSpPr>
        <a:xfrm>
          <a:off x="0" y="0"/>
          <a:ext cx="0" cy="0"/>
          <a:chOff x="0" y="0"/>
          <a:chExt cx="0" cy="0"/>
        </a:xfrm>
      </p:grpSpPr>
      <p:sp>
        <p:nvSpPr>
          <p:cNvPr id="1088" name="Google Shape;1088;g232cf79e1ab_0_20"/>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pic>
        <p:nvPicPr>
          <p:cNvPr id="1089" name="Google Shape;1089;g232cf79e1ab_0_20"/>
          <p:cNvPicPr preferRelativeResize="0"/>
          <p:nvPr/>
        </p:nvPicPr>
        <p:blipFill>
          <a:blip r:embed="rId3">
            <a:alphaModFix/>
          </a:blip>
          <a:stretch>
            <a:fillRect/>
          </a:stretch>
        </p:blipFill>
        <p:spPr>
          <a:xfrm>
            <a:off x="274875" y="1828874"/>
            <a:ext cx="4752226" cy="4724326"/>
          </a:xfrm>
          <a:prstGeom prst="rect">
            <a:avLst/>
          </a:prstGeom>
          <a:noFill/>
          <a:ln>
            <a:noFill/>
          </a:ln>
        </p:spPr>
      </p:pic>
      <p:pic>
        <p:nvPicPr>
          <p:cNvPr id="1090" name="Google Shape;1090;g232cf79e1ab_0_20"/>
          <p:cNvPicPr preferRelativeResize="0"/>
          <p:nvPr/>
        </p:nvPicPr>
        <p:blipFill>
          <a:blip r:embed="rId4">
            <a:alphaModFix/>
          </a:blip>
          <a:stretch>
            <a:fillRect/>
          </a:stretch>
        </p:blipFill>
        <p:spPr>
          <a:xfrm>
            <a:off x="6846619" y="1771675"/>
            <a:ext cx="4848225" cy="4838700"/>
          </a:xfrm>
          <a:prstGeom prst="rect">
            <a:avLst/>
          </a:prstGeom>
          <a:noFill/>
          <a:ln>
            <a:noFill/>
          </a:ln>
        </p:spPr>
      </p:pic>
      <p:sp>
        <p:nvSpPr>
          <p:cNvPr id="1091" name="Google Shape;1091;g232cf79e1ab_0_20"/>
          <p:cNvSpPr/>
          <p:nvPr/>
        </p:nvSpPr>
        <p:spPr>
          <a:xfrm>
            <a:off x="5664825" y="36440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7" name="Shape 1097"/>
        <p:cNvGrpSpPr/>
        <p:nvPr/>
      </p:nvGrpSpPr>
      <p:grpSpPr>
        <a:xfrm>
          <a:off x="0" y="0"/>
          <a:ext cx="0" cy="0"/>
          <a:chOff x="0" y="0"/>
          <a:chExt cx="0" cy="0"/>
        </a:xfrm>
      </p:grpSpPr>
      <p:sp>
        <p:nvSpPr>
          <p:cNvPr id="1098" name="Google Shape;1098;g232cf79e1ab_0_27"/>
          <p:cNvSpPr txBox="1"/>
          <p:nvPr>
            <p:ph idx="1" type="body"/>
          </p:nvPr>
        </p:nvSpPr>
        <p:spPr>
          <a:xfrm>
            <a:off x="395200" y="2274600"/>
            <a:ext cx="9909300" cy="2170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5000">
                <a:solidFill>
                  <a:schemeClr val="lt1"/>
                </a:solidFill>
              </a:rPr>
              <a:t>Repeat until the king is at the edge of the board and deliver checkmate!</a:t>
            </a:r>
            <a:endParaRPr sz="5000">
              <a:solidFill>
                <a:schemeClr val="lt1"/>
              </a:solidFill>
            </a:endParaRPr>
          </a:p>
        </p:txBody>
      </p:sp>
      <p:sp>
        <p:nvSpPr>
          <p:cNvPr id="1099" name="Google Shape;1099;g232cf79e1ab_0_27"/>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5" name="Shape 1105"/>
        <p:cNvGrpSpPr/>
        <p:nvPr/>
      </p:nvGrpSpPr>
      <p:grpSpPr>
        <a:xfrm>
          <a:off x="0" y="0"/>
          <a:ext cx="0" cy="0"/>
          <a:chOff x="0" y="0"/>
          <a:chExt cx="0" cy="0"/>
        </a:xfrm>
      </p:grpSpPr>
      <p:sp>
        <p:nvSpPr>
          <p:cNvPr id="1106" name="Google Shape;1106;g232cf79e1ab_0_39"/>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pic>
        <p:nvPicPr>
          <p:cNvPr id="1107" name="Google Shape;1107;g232cf79e1ab_0_39"/>
          <p:cNvPicPr preferRelativeResize="0"/>
          <p:nvPr/>
        </p:nvPicPr>
        <p:blipFill>
          <a:blip r:embed="rId3">
            <a:alphaModFix/>
          </a:blip>
          <a:stretch>
            <a:fillRect/>
          </a:stretch>
        </p:blipFill>
        <p:spPr>
          <a:xfrm>
            <a:off x="329900" y="1641287"/>
            <a:ext cx="4696645" cy="4724326"/>
          </a:xfrm>
          <a:prstGeom prst="rect">
            <a:avLst/>
          </a:prstGeom>
          <a:noFill/>
          <a:ln>
            <a:noFill/>
          </a:ln>
        </p:spPr>
      </p:pic>
      <p:pic>
        <p:nvPicPr>
          <p:cNvPr id="1108" name="Google Shape;1108;g232cf79e1ab_0_39"/>
          <p:cNvPicPr preferRelativeResize="0"/>
          <p:nvPr/>
        </p:nvPicPr>
        <p:blipFill>
          <a:blip r:embed="rId4">
            <a:alphaModFix/>
          </a:blip>
          <a:stretch>
            <a:fillRect/>
          </a:stretch>
        </p:blipFill>
        <p:spPr>
          <a:xfrm>
            <a:off x="6985269" y="1641275"/>
            <a:ext cx="4838700" cy="4857750"/>
          </a:xfrm>
          <a:prstGeom prst="rect">
            <a:avLst/>
          </a:prstGeom>
          <a:noFill/>
          <a:ln>
            <a:noFill/>
          </a:ln>
        </p:spPr>
      </p:pic>
      <p:sp>
        <p:nvSpPr>
          <p:cNvPr id="1109" name="Google Shape;1109;g232cf79e1ab_0_39"/>
          <p:cNvSpPr/>
          <p:nvPr/>
        </p:nvSpPr>
        <p:spPr>
          <a:xfrm>
            <a:off x="5741025" y="35678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5" name="Shape 1115"/>
        <p:cNvGrpSpPr/>
        <p:nvPr/>
      </p:nvGrpSpPr>
      <p:grpSpPr>
        <a:xfrm>
          <a:off x="0" y="0"/>
          <a:ext cx="0" cy="0"/>
          <a:chOff x="0" y="0"/>
          <a:chExt cx="0" cy="0"/>
        </a:xfrm>
      </p:grpSpPr>
      <p:sp>
        <p:nvSpPr>
          <p:cNvPr id="1116" name="Google Shape;1116;g21d660043bb_0_9"/>
          <p:cNvSpPr txBox="1"/>
          <p:nvPr>
            <p:ph type="title"/>
          </p:nvPr>
        </p:nvSpPr>
        <p:spPr>
          <a:xfrm>
            <a:off x="972544" y="59107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Ladder Mate?</a:t>
            </a:r>
            <a:endParaRPr>
              <a:solidFill>
                <a:schemeClr val="lt1"/>
              </a:solidFill>
            </a:endParaRPr>
          </a:p>
        </p:txBody>
      </p:sp>
      <p:pic>
        <p:nvPicPr>
          <p:cNvPr id="1117" name="Google Shape;1117;g21d660043bb_0_9"/>
          <p:cNvPicPr preferRelativeResize="0"/>
          <p:nvPr/>
        </p:nvPicPr>
        <p:blipFill>
          <a:blip r:embed="rId3">
            <a:alphaModFix/>
          </a:blip>
          <a:stretch>
            <a:fillRect/>
          </a:stretch>
        </p:blipFill>
        <p:spPr>
          <a:xfrm>
            <a:off x="3405949" y="1410277"/>
            <a:ext cx="4838700" cy="484818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3" name="Shape 1123"/>
        <p:cNvGrpSpPr/>
        <p:nvPr/>
      </p:nvGrpSpPr>
      <p:grpSpPr>
        <a:xfrm>
          <a:off x="0" y="0"/>
          <a:ext cx="0" cy="0"/>
          <a:chOff x="0" y="0"/>
          <a:chExt cx="0" cy="0"/>
        </a:xfrm>
      </p:grpSpPr>
      <p:sp>
        <p:nvSpPr>
          <p:cNvPr id="1124" name="Google Shape;1124;g232cf79e1ab_0_140"/>
          <p:cNvSpPr txBox="1"/>
          <p:nvPr>
            <p:ph idx="1" type="body"/>
          </p:nvPr>
        </p:nvSpPr>
        <p:spPr>
          <a:xfrm>
            <a:off x="2150075" y="1997550"/>
            <a:ext cx="7332000" cy="2170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5000">
                <a:solidFill>
                  <a:schemeClr val="lt1"/>
                </a:solidFill>
              </a:rPr>
              <a:t>Time for Checkmate Puzzles</a:t>
            </a:r>
            <a:endParaRPr sz="5000">
              <a:solidFill>
                <a:schemeClr val="lt1"/>
              </a:solidFill>
            </a:endParaRPr>
          </a:p>
          <a:p>
            <a:pPr indent="0" lvl="0" marL="0" rtl="0" algn="l">
              <a:lnSpc>
                <a:spcPct val="90000"/>
              </a:lnSpc>
              <a:spcBef>
                <a:spcPts val="0"/>
              </a:spcBef>
              <a:spcAft>
                <a:spcPts val="0"/>
              </a:spcAft>
              <a:buClr>
                <a:schemeClr val="dk1"/>
              </a:buClr>
              <a:buSzPts val="2400"/>
              <a:buNone/>
            </a:pPr>
            <a:r>
              <a:t/>
            </a:r>
            <a:endParaRPr sz="5000">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0" name="Shape 1130"/>
        <p:cNvGrpSpPr/>
        <p:nvPr/>
      </p:nvGrpSpPr>
      <p:grpSpPr>
        <a:xfrm>
          <a:off x="0" y="0"/>
          <a:ext cx="0" cy="0"/>
          <a:chOff x="0" y="0"/>
          <a:chExt cx="0" cy="0"/>
        </a:xfrm>
      </p:grpSpPr>
      <p:sp>
        <p:nvSpPr>
          <p:cNvPr id="1131" name="Google Shape;1131;g232cf79e1ab_0_125"/>
          <p:cNvSpPr txBox="1"/>
          <p:nvPr/>
        </p:nvSpPr>
        <p:spPr>
          <a:xfrm>
            <a:off x="6553925" y="3142488"/>
            <a:ext cx="44538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It is White’s Turn to move.</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White has Mate in 1.</a:t>
            </a:r>
            <a:endParaRPr sz="2500">
              <a:solidFill>
                <a:schemeClr val="lt1"/>
              </a:solidFill>
            </a:endParaRPr>
          </a:p>
        </p:txBody>
      </p:sp>
      <p:pic>
        <p:nvPicPr>
          <p:cNvPr id="1132" name="Google Shape;1132;g232cf79e1ab_0_125"/>
          <p:cNvPicPr preferRelativeResize="0"/>
          <p:nvPr/>
        </p:nvPicPr>
        <p:blipFill>
          <a:blip r:embed="rId3">
            <a:alphaModFix/>
          </a:blip>
          <a:stretch>
            <a:fillRect/>
          </a:stretch>
        </p:blipFill>
        <p:spPr>
          <a:xfrm>
            <a:off x="502275" y="1167925"/>
            <a:ext cx="5480950" cy="55024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8" name="Shape 1138"/>
        <p:cNvGrpSpPr/>
        <p:nvPr/>
      </p:nvGrpSpPr>
      <p:grpSpPr>
        <a:xfrm>
          <a:off x="0" y="0"/>
          <a:ext cx="0" cy="0"/>
          <a:chOff x="0" y="0"/>
          <a:chExt cx="0" cy="0"/>
        </a:xfrm>
      </p:grpSpPr>
      <p:sp>
        <p:nvSpPr>
          <p:cNvPr id="1139" name="Google Shape;1139;g232cf79e1ab_0_149"/>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1140" name="Google Shape;1140;g232cf79e1ab_0_149"/>
          <p:cNvPicPr preferRelativeResize="0"/>
          <p:nvPr/>
        </p:nvPicPr>
        <p:blipFill>
          <a:blip r:embed="rId3">
            <a:alphaModFix/>
          </a:blip>
          <a:stretch>
            <a:fillRect/>
          </a:stretch>
        </p:blipFill>
        <p:spPr>
          <a:xfrm>
            <a:off x="327350" y="1608048"/>
            <a:ext cx="4746538" cy="4765152"/>
          </a:xfrm>
          <a:prstGeom prst="rect">
            <a:avLst/>
          </a:prstGeom>
          <a:noFill/>
          <a:ln>
            <a:noFill/>
          </a:ln>
        </p:spPr>
      </p:pic>
      <p:pic>
        <p:nvPicPr>
          <p:cNvPr id="1141" name="Google Shape;1141;g232cf79e1ab_0_149"/>
          <p:cNvPicPr preferRelativeResize="0"/>
          <p:nvPr/>
        </p:nvPicPr>
        <p:blipFill>
          <a:blip r:embed="rId4">
            <a:alphaModFix/>
          </a:blip>
          <a:stretch>
            <a:fillRect/>
          </a:stretch>
        </p:blipFill>
        <p:spPr>
          <a:xfrm>
            <a:off x="6485575" y="1552225"/>
            <a:ext cx="4876800" cy="4876800"/>
          </a:xfrm>
          <a:prstGeom prst="rect">
            <a:avLst/>
          </a:prstGeom>
          <a:noFill/>
          <a:ln>
            <a:noFill/>
          </a:ln>
        </p:spPr>
      </p:pic>
      <p:sp>
        <p:nvSpPr>
          <p:cNvPr id="1142" name="Google Shape;1142;g232cf79e1ab_0_149"/>
          <p:cNvSpPr/>
          <p:nvPr/>
        </p:nvSpPr>
        <p:spPr>
          <a:xfrm>
            <a:off x="5512425" y="34154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8" name="Shape 1148"/>
        <p:cNvGrpSpPr/>
        <p:nvPr/>
      </p:nvGrpSpPr>
      <p:grpSpPr>
        <a:xfrm>
          <a:off x="0" y="0"/>
          <a:ext cx="0" cy="0"/>
          <a:chOff x="0" y="0"/>
          <a:chExt cx="0" cy="0"/>
        </a:xfrm>
      </p:grpSpPr>
      <p:pic>
        <p:nvPicPr>
          <p:cNvPr id="1149" name="Google Shape;1149;g232cf79e1ab_0_112"/>
          <p:cNvPicPr preferRelativeResize="0"/>
          <p:nvPr/>
        </p:nvPicPr>
        <p:blipFill>
          <a:blip r:embed="rId3">
            <a:alphaModFix/>
          </a:blip>
          <a:stretch>
            <a:fillRect/>
          </a:stretch>
        </p:blipFill>
        <p:spPr>
          <a:xfrm>
            <a:off x="2199300" y="1566625"/>
            <a:ext cx="4876800" cy="4876800"/>
          </a:xfrm>
          <a:prstGeom prst="rect">
            <a:avLst/>
          </a:prstGeom>
          <a:noFill/>
          <a:ln>
            <a:noFill/>
          </a:ln>
        </p:spPr>
      </p:pic>
      <p:sp>
        <p:nvSpPr>
          <p:cNvPr id="1150" name="Google Shape;1150;g232cf79e1ab_0_112"/>
          <p:cNvSpPr txBox="1"/>
          <p:nvPr/>
        </p:nvSpPr>
        <p:spPr>
          <a:xfrm>
            <a:off x="962225" y="612325"/>
            <a:ext cx="1082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solidFill>
                  <a:schemeClr val="lt1"/>
                </a:solidFill>
                <a:latin typeface="Calibri"/>
                <a:ea typeface="Calibri"/>
                <a:cs typeface="Calibri"/>
                <a:sym typeface="Calibri"/>
              </a:rPr>
              <a:t>Any of these moves is checkmate!!!</a:t>
            </a:r>
            <a:endParaRPr sz="5000">
              <a:solidFill>
                <a:schemeClr val="lt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6" name="Shape 1156"/>
        <p:cNvGrpSpPr/>
        <p:nvPr/>
      </p:nvGrpSpPr>
      <p:grpSpPr>
        <a:xfrm>
          <a:off x="0" y="0"/>
          <a:ext cx="0" cy="0"/>
          <a:chOff x="0" y="0"/>
          <a:chExt cx="0" cy="0"/>
        </a:xfrm>
      </p:grpSpPr>
      <p:sp>
        <p:nvSpPr>
          <p:cNvPr id="1157" name="Google Shape;1157;g232cf79e1ab_0_168"/>
          <p:cNvSpPr txBox="1"/>
          <p:nvPr/>
        </p:nvSpPr>
        <p:spPr>
          <a:xfrm>
            <a:off x="6291500" y="2372688"/>
            <a:ext cx="44538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It is White’s Turn to move.</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White has Mate in 1.</a:t>
            </a:r>
            <a:endParaRPr sz="2500">
              <a:solidFill>
                <a:schemeClr val="lt1"/>
              </a:solidFill>
            </a:endParaRPr>
          </a:p>
        </p:txBody>
      </p:sp>
      <p:pic>
        <p:nvPicPr>
          <p:cNvPr id="1158" name="Google Shape;1158;g232cf79e1ab_0_168"/>
          <p:cNvPicPr preferRelativeResize="0"/>
          <p:nvPr/>
        </p:nvPicPr>
        <p:blipFill>
          <a:blip r:embed="rId3">
            <a:alphaModFix/>
          </a:blip>
          <a:stretch>
            <a:fillRect/>
          </a:stretch>
        </p:blipFill>
        <p:spPr>
          <a:xfrm>
            <a:off x="817175" y="1195525"/>
            <a:ext cx="4867275" cy="484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1928f396f0_1_47"/>
          <p:cNvSpPr txBox="1"/>
          <p:nvPr>
            <p:ph type="title"/>
          </p:nvPr>
        </p:nvSpPr>
        <p:spPr>
          <a:xfrm>
            <a:off x="854402" y="384876"/>
            <a:ext cx="4350600" cy="10575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Examples of a pawns move set</a:t>
            </a:r>
            <a:endParaRPr/>
          </a:p>
        </p:txBody>
      </p:sp>
      <p:sp>
        <p:nvSpPr>
          <p:cNvPr id="217" name="Google Shape;217;g21928f396f0_1_47"/>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8" name="Google Shape;218;g21928f396f0_1_47"/>
          <p:cNvPicPr preferRelativeResize="0"/>
          <p:nvPr/>
        </p:nvPicPr>
        <p:blipFill>
          <a:blip r:embed="rId3">
            <a:alphaModFix/>
          </a:blip>
          <a:stretch>
            <a:fillRect/>
          </a:stretch>
        </p:blipFill>
        <p:spPr>
          <a:xfrm>
            <a:off x="5204988" y="384881"/>
            <a:ext cx="6314175" cy="6314175"/>
          </a:xfrm>
          <a:prstGeom prst="rect">
            <a:avLst/>
          </a:prstGeom>
          <a:noFill/>
          <a:ln>
            <a:noFill/>
          </a:ln>
        </p:spPr>
      </p:pic>
      <p:sp>
        <p:nvSpPr>
          <p:cNvPr id="219" name="Google Shape;219;g21928f396f0_1_47"/>
          <p:cNvSpPr txBox="1"/>
          <p:nvPr/>
        </p:nvSpPr>
        <p:spPr>
          <a:xfrm>
            <a:off x="854400" y="1533600"/>
            <a:ext cx="4350600" cy="3632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Cannot move </a:t>
            </a:r>
            <a:r>
              <a:rPr lang="en-US" sz="2800">
                <a:solidFill>
                  <a:schemeClr val="lt1"/>
                </a:solidFill>
                <a:latin typeface="Calibri"/>
                <a:ea typeface="Calibri"/>
                <a:cs typeface="Calibri"/>
                <a:sym typeface="Calibri"/>
              </a:rPr>
              <a:t>backwards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Can only capture </a:t>
            </a:r>
            <a:r>
              <a:rPr lang="en-US" sz="2800">
                <a:solidFill>
                  <a:schemeClr val="lt1"/>
                </a:solidFill>
                <a:latin typeface="Calibri"/>
                <a:ea typeface="Calibri"/>
                <a:cs typeface="Calibri"/>
                <a:sym typeface="Calibri"/>
              </a:rPr>
              <a:t>diagonally</a:t>
            </a:r>
            <a:r>
              <a:rPr lang="en-US"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Can only move 1 space forward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If in starting position can either move 1 space or 2 spaces forward</a:t>
            </a:r>
            <a:endParaRPr sz="2800">
              <a:solidFill>
                <a:schemeClr val="lt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4" name="Shape 1164"/>
        <p:cNvGrpSpPr/>
        <p:nvPr/>
      </p:nvGrpSpPr>
      <p:grpSpPr>
        <a:xfrm>
          <a:off x="0" y="0"/>
          <a:ext cx="0" cy="0"/>
          <a:chOff x="0" y="0"/>
          <a:chExt cx="0" cy="0"/>
        </a:xfrm>
      </p:grpSpPr>
      <p:sp>
        <p:nvSpPr>
          <p:cNvPr id="1165" name="Google Shape;1165;g232cf79e1ab_0_176"/>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1166" name="Google Shape;1166;g232cf79e1ab_0_176"/>
          <p:cNvPicPr preferRelativeResize="0"/>
          <p:nvPr/>
        </p:nvPicPr>
        <p:blipFill>
          <a:blip r:embed="rId3">
            <a:alphaModFix/>
          </a:blip>
          <a:stretch>
            <a:fillRect/>
          </a:stretch>
        </p:blipFill>
        <p:spPr>
          <a:xfrm>
            <a:off x="799675" y="1597900"/>
            <a:ext cx="4867275" cy="4848225"/>
          </a:xfrm>
          <a:prstGeom prst="rect">
            <a:avLst/>
          </a:prstGeom>
          <a:noFill/>
          <a:ln>
            <a:noFill/>
          </a:ln>
        </p:spPr>
      </p:pic>
      <p:pic>
        <p:nvPicPr>
          <p:cNvPr id="1167" name="Google Shape;1167;g232cf79e1ab_0_176"/>
          <p:cNvPicPr preferRelativeResize="0"/>
          <p:nvPr/>
        </p:nvPicPr>
        <p:blipFill>
          <a:blip r:embed="rId4">
            <a:alphaModFix/>
          </a:blip>
          <a:stretch>
            <a:fillRect/>
          </a:stretch>
        </p:blipFill>
        <p:spPr>
          <a:xfrm>
            <a:off x="6445199" y="1578850"/>
            <a:ext cx="4867275" cy="4886325"/>
          </a:xfrm>
          <a:prstGeom prst="rect">
            <a:avLst/>
          </a:prstGeom>
          <a:noFill/>
          <a:ln>
            <a:noFill/>
          </a:ln>
        </p:spPr>
      </p:pic>
      <p:sp>
        <p:nvSpPr>
          <p:cNvPr id="1168" name="Google Shape;1168;g232cf79e1ab_0_176"/>
          <p:cNvSpPr/>
          <p:nvPr/>
        </p:nvSpPr>
        <p:spPr>
          <a:xfrm>
            <a:off x="5817225" y="34154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4" name="Shape 1174"/>
        <p:cNvGrpSpPr/>
        <p:nvPr/>
      </p:nvGrpSpPr>
      <p:grpSpPr>
        <a:xfrm>
          <a:off x="0" y="0"/>
          <a:ext cx="0" cy="0"/>
          <a:chOff x="0" y="0"/>
          <a:chExt cx="0" cy="0"/>
        </a:xfrm>
      </p:grpSpPr>
      <p:sp>
        <p:nvSpPr>
          <p:cNvPr id="1175" name="Google Shape;1175;g232cf79e1ab_0_186"/>
          <p:cNvSpPr txBox="1"/>
          <p:nvPr/>
        </p:nvSpPr>
        <p:spPr>
          <a:xfrm>
            <a:off x="6291500" y="2372688"/>
            <a:ext cx="44538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It is White’s Turn to move.</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White has Mate in 2.</a:t>
            </a:r>
            <a:endParaRPr sz="2500">
              <a:solidFill>
                <a:schemeClr val="lt1"/>
              </a:solidFill>
            </a:endParaRPr>
          </a:p>
          <a:p>
            <a:pPr indent="0" lvl="0" marL="0" rtl="0" algn="l">
              <a:spcBef>
                <a:spcPts val="0"/>
              </a:spcBef>
              <a:spcAft>
                <a:spcPts val="0"/>
              </a:spcAft>
              <a:buNone/>
            </a:pPr>
            <a:r>
              <a:t/>
            </a:r>
            <a:endParaRPr sz="2500">
              <a:solidFill>
                <a:schemeClr val="lt1"/>
              </a:solidFill>
            </a:endParaRPr>
          </a:p>
          <a:p>
            <a:pPr indent="0" lvl="0" marL="0" rtl="0" algn="l">
              <a:spcBef>
                <a:spcPts val="0"/>
              </a:spcBef>
              <a:spcAft>
                <a:spcPts val="0"/>
              </a:spcAft>
              <a:buNone/>
            </a:pPr>
            <a:r>
              <a:rPr lang="en-US" sz="2500">
                <a:solidFill>
                  <a:schemeClr val="lt1"/>
                </a:solidFill>
              </a:rPr>
              <a:t>What should Black’s first move be?</a:t>
            </a:r>
            <a:endParaRPr sz="2500">
              <a:solidFill>
                <a:schemeClr val="lt1"/>
              </a:solidFill>
            </a:endParaRPr>
          </a:p>
        </p:txBody>
      </p:sp>
      <p:pic>
        <p:nvPicPr>
          <p:cNvPr id="1176" name="Google Shape;1176;g232cf79e1ab_0_186"/>
          <p:cNvPicPr preferRelativeResize="0"/>
          <p:nvPr/>
        </p:nvPicPr>
        <p:blipFill>
          <a:blip r:embed="rId3">
            <a:alphaModFix/>
          </a:blip>
          <a:stretch>
            <a:fillRect/>
          </a:stretch>
        </p:blipFill>
        <p:spPr>
          <a:xfrm>
            <a:off x="642275" y="1205313"/>
            <a:ext cx="4848225" cy="48672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2" name="Shape 1182"/>
        <p:cNvGrpSpPr/>
        <p:nvPr/>
      </p:nvGrpSpPr>
      <p:grpSpPr>
        <a:xfrm>
          <a:off x="0" y="0"/>
          <a:ext cx="0" cy="0"/>
          <a:chOff x="0" y="0"/>
          <a:chExt cx="0" cy="0"/>
        </a:xfrm>
      </p:grpSpPr>
      <p:sp>
        <p:nvSpPr>
          <p:cNvPr id="1183" name="Google Shape;1183;g232cf79e1ab_0_193"/>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 Part 1</a:t>
            </a:r>
            <a:endParaRPr/>
          </a:p>
        </p:txBody>
      </p:sp>
      <p:pic>
        <p:nvPicPr>
          <p:cNvPr id="1184" name="Google Shape;1184;g232cf79e1ab_0_193"/>
          <p:cNvPicPr preferRelativeResize="0"/>
          <p:nvPr/>
        </p:nvPicPr>
        <p:blipFill>
          <a:blip r:embed="rId3">
            <a:alphaModFix/>
          </a:blip>
          <a:stretch>
            <a:fillRect/>
          </a:stretch>
        </p:blipFill>
        <p:spPr>
          <a:xfrm>
            <a:off x="5838250" y="1736973"/>
            <a:ext cx="4755863" cy="4765152"/>
          </a:xfrm>
          <a:prstGeom prst="rect">
            <a:avLst/>
          </a:prstGeom>
          <a:noFill/>
          <a:ln>
            <a:noFill/>
          </a:ln>
        </p:spPr>
      </p:pic>
      <p:pic>
        <p:nvPicPr>
          <p:cNvPr id="1185" name="Google Shape;1185;g232cf79e1ab_0_193"/>
          <p:cNvPicPr preferRelativeResize="0"/>
          <p:nvPr/>
        </p:nvPicPr>
        <p:blipFill>
          <a:blip r:embed="rId4">
            <a:alphaModFix/>
          </a:blip>
          <a:stretch>
            <a:fillRect/>
          </a:stretch>
        </p:blipFill>
        <p:spPr>
          <a:xfrm>
            <a:off x="292375" y="1736975"/>
            <a:ext cx="4848225" cy="4867275"/>
          </a:xfrm>
          <a:prstGeom prst="rect">
            <a:avLst/>
          </a:prstGeom>
          <a:noFill/>
          <a:ln>
            <a:noFill/>
          </a:ln>
        </p:spPr>
      </p:pic>
      <p:sp>
        <p:nvSpPr>
          <p:cNvPr id="1186" name="Google Shape;1186;g232cf79e1ab_0_193"/>
          <p:cNvSpPr/>
          <p:nvPr/>
        </p:nvSpPr>
        <p:spPr>
          <a:xfrm>
            <a:off x="5283825" y="35678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2" name="Shape 1192"/>
        <p:cNvGrpSpPr/>
        <p:nvPr/>
      </p:nvGrpSpPr>
      <p:grpSpPr>
        <a:xfrm>
          <a:off x="0" y="0"/>
          <a:ext cx="0" cy="0"/>
          <a:chOff x="0" y="0"/>
          <a:chExt cx="0" cy="0"/>
        </a:xfrm>
      </p:grpSpPr>
      <p:pic>
        <p:nvPicPr>
          <p:cNvPr id="1193" name="Google Shape;1193;g232cf79e1ab_0_210"/>
          <p:cNvPicPr preferRelativeResize="0"/>
          <p:nvPr/>
        </p:nvPicPr>
        <p:blipFill>
          <a:blip r:embed="rId3">
            <a:alphaModFix/>
          </a:blip>
          <a:stretch>
            <a:fillRect/>
          </a:stretch>
        </p:blipFill>
        <p:spPr>
          <a:xfrm>
            <a:off x="524850" y="838116"/>
            <a:ext cx="5671825" cy="5683034"/>
          </a:xfrm>
          <a:prstGeom prst="rect">
            <a:avLst/>
          </a:prstGeom>
          <a:noFill/>
          <a:ln>
            <a:noFill/>
          </a:ln>
        </p:spPr>
      </p:pic>
      <p:sp>
        <p:nvSpPr>
          <p:cNvPr id="1194" name="Google Shape;1194;g232cf79e1ab_0_210"/>
          <p:cNvSpPr txBox="1"/>
          <p:nvPr/>
        </p:nvSpPr>
        <p:spPr>
          <a:xfrm>
            <a:off x="6588900" y="2460163"/>
            <a:ext cx="44538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White moves Rook to f2 capturing the queen.</a:t>
            </a:r>
            <a:endParaRPr sz="2500">
              <a:solidFill>
                <a:schemeClr val="lt1"/>
              </a:solidFill>
            </a:endParaRPr>
          </a:p>
          <a:p>
            <a:pPr indent="0" lvl="0" marL="0" rtl="0" algn="l">
              <a:spcBef>
                <a:spcPts val="0"/>
              </a:spcBef>
              <a:spcAft>
                <a:spcPts val="0"/>
              </a:spcAft>
              <a:buNone/>
            </a:pPr>
            <a:r>
              <a:t/>
            </a:r>
            <a:endParaRPr sz="2500">
              <a:solidFill>
                <a:schemeClr val="lt1"/>
              </a:solidFill>
            </a:endParaRPr>
          </a:p>
          <a:p>
            <a:pPr indent="0" lvl="0" marL="0" rtl="0" algn="l">
              <a:spcBef>
                <a:spcPts val="0"/>
              </a:spcBef>
              <a:spcAft>
                <a:spcPts val="0"/>
              </a:spcAft>
              <a:buNone/>
            </a:pPr>
            <a:r>
              <a:rPr lang="en-US" sz="2500">
                <a:solidFill>
                  <a:schemeClr val="lt1"/>
                </a:solidFill>
              </a:rPr>
              <a:t>What should Black’s next move be?</a:t>
            </a:r>
            <a:endParaRPr sz="25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0" name="Shape 1200"/>
        <p:cNvGrpSpPr/>
        <p:nvPr/>
      </p:nvGrpSpPr>
      <p:grpSpPr>
        <a:xfrm>
          <a:off x="0" y="0"/>
          <a:ext cx="0" cy="0"/>
          <a:chOff x="0" y="0"/>
          <a:chExt cx="0" cy="0"/>
        </a:xfrm>
      </p:grpSpPr>
      <p:sp>
        <p:nvSpPr>
          <p:cNvPr id="1201" name="Google Shape;1201;g232cf79e1ab_0_202"/>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 Part 2</a:t>
            </a:r>
            <a:endParaRPr/>
          </a:p>
        </p:txBody>
      </p:sp>
      <p:pic>
        <p:nvPicPr>
          <p:cNvPr id="1202" name="Google Shape;1202;g232cf79e1ab_0_202"/>
          <p:cNvPicPr preferRelativeResize="0"/>
          <p:nvPr/>
        </p:nvPicPr>
        <p:blipFill>
          <a:blip r:embed="rId3">
            <a:alphaModFix/>
          </a:blip>
          <a:stretch>
            <a:fillRect/>
          </a:stretch>
        </p:blipFill>
        <p:spPr>
          <a:xfrm>
            <a:off x="400300" y="1736948"/>
            <a:ext cx="4857751" cy="4867352"/>
          </a:xfrm>
          <a:prstGeom prst="rect">
            <a:avLst/>
          </a:prstGeom>
          <a:noFill/>
          <a:ln>
            <a:noFill/>
          </a:ln>
        </p:spPr>
      </p:pic>
      <p:pic>
        <p:nvPicPr>
          <p:cNvPr id="1203" name="Google Shape;1203;g232cf79e1ab_0_202"/>
          <p:cNvPicPr preferRelativeResize="0"/>
          <p:nvPr/>
        </p:nvPicPr>
        <p:blipFill>
          <a:blip r:embed="rId4">
            <a:alphaModFix/>
          </a:blip>
          <a:stretch>
            <a:fillRect/>
          </a:stretch>
        </p:blipFill>
        <p:spPr>
          <a:xfrm>
            <a:off x="6392724" y="1732225"/>
            <a:ext cx="4857750" cy="4876800"/>
          </a:xfrm>
          <a:prstGeom prst="rect">
            <a:avLst/>
          </a:prstGeom>
          <a:noFill/>
          <a:ln>
            <a:noFill/>
          </a:ln>
        </p:spPr>
      </p:pic>
      <p:sp>
        <p:nvSpPr>
          <p:cNvPr id="1204" name="Google Shape;1204;g232cf79e1ab_0_202"/>
          <p:cNvSpPr/>
          <p:nvPr/>
        </p:nvSpPr>
        <p:spPr>
          <a:xfrm>
            <a:off x="5588625" y="36440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g232cf79e1ab_0_119"/>
          <p:cNvSpPr txBox="1"/>
          <p:nvPr>
            <p:ph idx="1" type="body"/>
          </p:nvPr>
        </p:nvSpPr>
        <p:spPr>
          <a:xfrm>
            <a:off x="838200" y="1492550"/>
            <a:ext cx="9858600" cy="4417500"/>
          </a:xfrm>
          <a:prstGeom prst="rect">
            <a:avLst/>
          </a:prstGeom>
        </p:spPr>
        <p:txBody>
          <a:bodyPr anchorCtr="0" anchor="t" bIns="45700" lIns="91425" spcFirstLastPara="1" rIns="91425" wrap="square" tIns="45700">
            <a:spAutoFit/>
          </a:bodyPr>
          <a:lstStyle/>
          <a:p>
            <a:pPr indent="-431800" lvl="0" marL="457200" rtl="0" algn="l">
              <a:lnSpc>
                <a:spcPct val="100000"/>
              </a:lnSpc>
              <a:spcBef>
                <a:spcPts val="0"/>
              </a:spcBef>
              <a:spcAft>
                <a:spcPts val="0"/>
              </a:spcAft>
              <a:buSzPts val="3200"/>
              <a:buChar char="-"/>
            </a:pPr>
            <a:r>
              <a:rPr lang="en-US" sz="3200"/>
              <a:t>Recall the opening principles and the values of all the chess pieces from last week.</a:t>
            </a:r>
            <a:endParaRPr sz="3200"/>
          </a:p>
          <a:p>
            <a:pPr indent="-431800" lvl="0" marL="457200" rtl="0" algn="l">
              <a:lnSpc>
                <a:spcPct val="100000"/>
              </a:lnSpc>
              <a:spcBef>
                <a:spcPts val="1000"/>
              </a:spcBef>
              <a:spcAft>
                <a:spcPts val="0"/>
              </a:spcAft>
              <a:buSzPts val="3200"/>
              <a:buChar char="-"/>
            </a:pPr>
            <a:r>
              <a:rPr lang="en-US" sz="3200"/>
              <a:t>Remember how all the </a:t>
            </a:r>
            <a:r>
              <a:rPr lang="en-US" sz="3200"/>
              <a:t>pieces move and how to coordinate them.</a:t>
            </a:r>
            <a:endParaRPr sz="3200"/>
          </a:p>
          <a:p>
            <a:pPr indent="-431800" lvl="0" marL="457200" rtl="0" algn="l">
              <a:lnSpc>
                <a:spcPct val="100000"/>
              </a:lnSpc>
              <a:spcBef>
                <a:spcPts val="1000"/>
              </a:spcBef>
              <a:spcAft>
                <a:spcPts val="0"/>
              </a:spcAft>
              <a:buSzPts val="3200"/>
              <a:buChar char="-"/>
            </a:pPr>
            <a:r>
              <a:rPr lang="en-US" sz="3200"/>
              <a:t>Try incorporating some of the tactics you learned today into your chess games!</a:t>
            </a:r>
            <a:endParaRPr sz="3200"/>
          </a:p>
          <a:p>
            <a:pPr indent="-431800" lvl="0" marL="457200" rtl="0" algn="l">
              <a:lnSpc>
                <a:spcPct val="100000"/>
              </a:lnSpc>
              <a:spcBef>
                <a:spcPts val="1000"/>
              </a:spcBef>
              <a:spcAft>
                <a:spcPts val="1000"/>
              </a:spcAft>
              <a:buSzPts val="3200"/>
              <a:buChar char="-"/>
            </a:pPr>
            <a:r>
              <a:rPr lang="en-US" sz="3200"/>
              <a:t>Remember how to do ladder mate as it is the easiest checkmate pattern to do! </a:t>
            </a:r>
            <a:endParaRPr sz="3200"/>
          </a:p>
        </p:txBody>
      </p:sp>
      <p:sp>
        <p:nvSpPr>
          <p:cNvPr id="1211" name="Google Shape;1211;g232cf79e1ab_0_119"/>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7" name="Shape 1217"/>
        <p:cNvGrpSpPr/>
        <p:nvPr/>
      </p:nvGrpSpPr>
      <p:grpSpPr>
        <a:xfrm>
          <a:off x="0" y="0"/>
          <a:ext cx="0" cy="0"/>
          <a:chOff x="0" y="0"/>
          <a:chExt cx="0" cy="0"/>
        </a:xfrm>
      </p:grpSpPr>
      <p:sp>
        <p:nvSpPr>
          <p:cNvPr id="1218" name="Google Shape;1218;g229c89965db_0_18"/>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1219" name="Google Shape;1219;g229c89965db_0_18"/>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1220" name="Google Shape;1220;g229c89965db_0_18"/>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6" name="Shape 1226"/>
        <p:cNvGrpSpPr/>
        <p:nvPr/>
      </p:nvGrpSpPr>
      <p:grpSpPr>
        <a:xfrm>
          <a:off x="0" y="0"/>
          <a:ext cx="0" cy="0"/>
          <a:chOff x="0" y="0"/>
          <a:chExt cx="0" cy="0"/>
        </a:xfrm>
      </p:grpSpPr>
      <p:sp>
        <p:nvSpPr>
          <p:cNvPr id="1227" name="Google Shape;1227;p56"/>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7</a:t>
            </a:r>
            <a:r>
              <a:rPr b="1" lang="en-US" sz="6600">
                <a:latin typeface="Arial"/>
                <a:ea typeface="Arial"/>
                <a:cs typeface="Arial"/>
                <a:sym typeface="Arial"/>
              </a:rPr>
              <a:t>:</a:t>
            </a:r>
            <a:endParaRPr b="1" sz="6600">
              <a:latin typeface="Arial"/>
              <a:ea typeface="Arial"/>
              <a:cs typeface="Arial"/>
              <a:sym typeface="Arial"/>
            </a:endParaRPr>
          </a:p>
        </p:txBody>
      </p:sp>
      <p:sp>
        <p:nvSpPr>
          <p:cNvPr id="1228" name="Google Shape;1228;p56"/>
          <p:cNvSpPr txBox="1"/>
          <p:nvPr/>
        </p:nvSpPr>
        <p:spPr>
          <a:xfrm>
            <a:off x="3001475" y="2772901"/>
            <a:ext cx="5037000" cy="408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Beginner level chess openings</a:t>
            </a:r>
            <a:endParaRPr b="1" sz="2400">
              <a:solidFill>
                <a:schemeClr val="lt1"/>
              </a:solidFill>
            </a:endParaRPr>
          </a:p>
          <a:p>
            <a:pPr indent="-381000" lvl="0" marL="457200" rtl="0" algn="l">
              <a:lnSpc>
                <a:spcPct val="90000"/>
              </a:lnSpc>
              <a:spcBef>
                <a:spcPts val="1200"/>
              </a:spcBef>
              <a:spcAft>
                <a:spcPts val="0"/>
              </a:spcAft>
              <a:buClr>
                <a:schemeClr val="lt1"/>
              </a:buClr>
              <a:buSzPts val="2400"/>
              <a:buChar char="•"/>
            </a:pPr>
            <a:r>
              <a:rPr b="1" lang="en-US" sz="2400">
                <a:solidFill>
                  <a:schemeClr val="lt1"/>
                </a:solidFill>
              </a:rPr>
              <a:t>learn how to come back from a losing position</a:t>
            </a:r>
            <a:endParaRPr b="1" sz="2400">
              <a:solidFill>
                <a:schemeClr val="lt1"/>
              </a:solidFill>
            </a:endParaRPr>
          </a:p>
          <a:p>
            <a:pPr indent="-381000" lvl="0" marL="457200" rtl="0" algn="l">
              <a:lnSpc>
                <a:spcPct val="90000"/>
              </a:lnSpc>
              <a:spcBef>
                <a:spcPts val="1200"/>
              </a:spcBef>
              <a:spcAft>
                <a:spcPts val="0"/>
              </a:spcAft>
              <a:buClr>
                <a:schemeClr val="lt1"/>
              </a:buClr>
              <a:buSzPts val="2400"/>
              <a:buChar char="•"/>
            </a:pPr>
            <a:r>
              <a:rPr b="1" lang="en-US" sz="2400">
                <a:solidFill>
                  <a:schemeClr val="lt1"/>
                </a:solidFill>
              </a:rPr>
              <a:t>A new move?!?!?! Waaaaaa?!</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g23c3385dbdd_0_6"/>
          <p:cNvSpPr txBox="1"/>
          <p:nvPr>
            <p:ph type="title"/>
          </p:nvPr>
        </p:nvSpPr>
        <p:spPr>
          <a:xfrm>
            <a:off x="2307771" y="2764972"/>
            <a:ext cx="7576500" cy="702000"/>
          </a:xfrm>
          <a:prstGeom prst="rect">
            <a:avLst/>
          </a:prstGeom>
        </p:spPr>
        <p:txBody>
          <a:bodyPr anchorCtr="0" anchor="ctr" bIns="45700" lIns="91425" spcFirstLastPara="1" rIns="91425" wrap="square" tIns="45700">
            <a:spAutoFit/>
          </a:bodyPr>
          <a:lstStyle/>
          <a:p>
            <a:pPr indent="0" lvl="0" marL="0" rtl="0" algn="ctr">
              <a:spcBef>
                <a:spcPts val="0"/>
              </a:spcBef>
              <a:spcAft>
                <a:spcPts val="0"/>
              </a:spcAft>
              <a:buNone/>
            </a:pPr>
            <a:r>
              <a:rPr lang="en-US"/>
              <a:t>Lets jump right 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23c3385dbdd_0_19"/>
          <p:cNvSpPr txBox="1"/>
          <p:nvPr>
            <p:ph idx="1" type="body"/>
          </p:nvPr>
        </p:nvSpPr>
        <p:spPr>
          <a:xfrm>
            <a:off x="5896725" y="1907250"/>
            <a:ext cx="3925800" cy="35556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500"/>
              <a:t>The French Defense is one of the first strategic openings every chess player should learn. After e5 (now or later), both sides will have pawn chains. One risk of the French Defense is that the c8-bishop can be very hard to develop.</a:t>
            </a:r>
            <a:endParaRPr sz="2500"/>
          </a:p>
        </p:txBody>
      </p:sp>
      <p:sp>
        <p:nvSpPr>
          <p:cNvPr id="1241" name="Google Shape;1241;g23c3385dbdd_0_19"/>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French Defense</a:t>
            </a:r>
            <a:endParaRPr/>
          </a:p>
        </p:txBody>
      </p:sp>
      <p:pic>
        <p:nvPicPr>
          <p:cNvPr id="1242" name="Google Shape;1242;g23c3385dbdd_0_19"/>
          <p:cNvPicPr preferRelativeResize="0"/>
          <p:nvPr/>
        </p:nvPicPr>
        <p:blipFill>
          <a:blip r:embed="rId3">
            <a:alphaModFix/>
          </a:blip>
          <a:stretch>
            <a:fillRect/>
          </a:stretch>
        </p:blipFill>
        <p:spPr>
          <a:xfrm>
            <a:off x="152400" y="1492550"/>
            <a:ext cx="5213050" cy="521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1928f396f0_1_55"/>
          <p:cNvSpPr txBox="1"/>
          <p:nvPr>
            <p:ph idx="1" type="body"/>
          </p:nvPr>
        </p:nvSpPr>
        <p:spPr>
          <a:xfrm>
            <a:off x="838199" y="1523805"/>
            <a:ext cx="5142900" cy="42285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Rooks can move any number of squares Up, Down, Left, or Right but NOT diagonally.</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Rooks move and capture the same.</a:t>
            </a:r>
            <a:endParaRPr/>
          </a:p>
        </p:txBody>
      </p:sp>
      <p:sp>
        <p:nvSpPr>
          <p:cNvPr id="226" name="Google Shape;226;g21928f396f0_1_55"/>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Rooks</a:t>
            </a:r>
            <a:endParaRPr/>
          </a:p>
        </p:txBody>
      </p:sp>
      <p:sp>
        <p:nvSpPr>
          <p:cNvPr id="227" name="Google Shape;227;g21928f396f0_1_55"/>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8" name="Google Shape;228;g21928f396f0_1_55"/>
          <p:cNvPicPr preferRelativeResize="0"/>
          <p:nvPr/>
        </p:nvPicPr>
        <p:blipFill>
          <a:blip r:embed="rId3">
            <a:alphaModFix/>
          </a:blip>
          <a:stretch>
            <a:fillRect/>
          </a:stretch>
        </p:blipFill>
        <p:spPr>
          <a:xfrm>
            <a:off x="5895175" y="553250"/>
            <a:ext cx="5990375" cy="59903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g23c3385dbdd_0_0"/>
          <p:cNvSpPr txBox="1"/>
          <p:nvPr>
            <p:ph idx="1" type="body"/>
          </p:nvPr>
        </p:nvSpPr>
        <p:spPr>
          <a:xfrm>
            <a:off x="6034950" y="2088975"/>
            <a:ext cx="3759900" cy="31953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800"/>
              <a:t>The point is to control the center quickly with your pawn and knight and then put your bishop on its most dangerous square. You are also preparing to castle to safety.</a:t>
            </a:r>
            <a:endParaRPr sz="2800"/>
          </a:p>
        </p:txBody>
      </p:sp>
      <p:sp>
        <p:nvSpPr>
          <p:cNvPr id="1249" name="Google Shape;1249;g23c3385dbdd_0_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Italian Game</a:t>
            </a:r>
            <a:endParaRPr/>
          </a:p>
        </p:txBody>
      </p:sp>
      <p:pic>
        <p:nvPicPr>
          <p:cNvPr id="1250" name="Google Shape;1250;g23c3385dbdd_0_0"/>
          <p:cNvPicPr preferRelativeResize="0"/>
          <p:nvPr/>
        </p:nvPicPr>
        <p:blipFill>
          <a:blip r:embed="rId3">
            <a:alphaModFix/>
          </a:blip>
          <a:stretch>
            <a:fillRect/>
          </a:stretch>
        </p:blipFill>
        <p:spPr>
          <a:xfrm>
            <a:off x="456525" y="1435575"/>
            <a:ext cx="5213075" cy="52130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23c3385dbdd_0_12"/>
          <p:cNvSpPr txBox="1"/>
          <p:nvPr>
            <p:ph idx="1" type="body"/>
          </p:nvPr>
        </p:nvSpPr>
        <p:spPr>
          <a:xfrm>
            <a:off x="5482000" y="1861850"/>
            <a:ext cx="4174500" cy="3832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700"/>
              <a:t>The Sicilian Defense is the most popular choice of aggressive players with the black pieces. Often White will play 2.Nf3 and 3.d4 which will gain central space, but it allows Black to benefit by exchanging a central pawn for a bishop's pawn.</a:t>
            </a:r>
            <a:endParaRPr sz="2700"/>
          </a:p>
        </p:txBody>
      </p:sp>
      <p:sp>
        <p:nvSpPr>
          <p:cNvPr id="1257" name="Google Shape;1257;g23c3385dbdd_0_12"/>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Sicilian Defense</a:t>
            </a:r>
            <a:endParaRPr/>
          </a:p>
        </p:txBody>
      </p:sp>
      <p:pic>
        <p:nvPicPr>
          <p:cNvPr id="1258" name="Google Shape;1258;g23c3385dbdd_0_12"/>
          <p:cNvPicPr preferRelativeResize="0"/>
          <p:nvPr/>
        </p:nvPicPr>
        <p:blipFill>
          <a:blip r:embed="rId3">
            <a:alphaModFix/>
          </a:blip>
          <a:stretch>
            <a:fillRect/>
          </a:stretch>
        </p:blipFill>
        <p:spPr>
          <a:xfrm>
            <a:off x="511800" y="1861845"/>
            <a:ext cx="4664950" cy="46649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g23c3385dbdd_0_26"/>
          <p:cNvSpPr txBox="1"/>
          <p:nvPr>
            <p:ph idx="1" type="body"/>
          </p:nvPr>
        </p:nvSpPr>
        <p:spPr>
          <a:xfrm>
            <a:off x="5564950" y="1796625"/>
            <a:ext cx="4230000" cy="3901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500"/>
              <a:t>The Ruy Lopez is one of the oldest and most classic of all openings. It is named after a Spanish bishop who wrote one of the first books on chess. The Ruy Lopez attacks the knight which defends the e5-pawn. White hopes to use this attack to build more pressure on Black's central pawn.</a:t>
            </a:r>
            <a:endParaRPr sz="2500"/>
          </a:p>
        </p:txBody>
      </p:sp>
      <p:sp>
        <p:nvSpPr>
          <p:cNvPr id="1265" name="Google Shape;1265;g23c3385dbdd_0_26"/>
          <p:cNvSpPr txBox="1"/>
          <p:nvPr>
            <p:ph type="title"/>
          </p:nvPr>
        </p:nvSpPr>
        <p:spPr>
          <a:xfrm>
            <a:off x="85455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Ruy-Lopez</a:t>
            </a:r>
            <a:endParaRPr/>
          </a:p>
        </p:txBody>
      </p:sp>
      <p:pic>
        <p:nvPicPr>
          <p:cNvPr id="1266" name="Google Shape;1266;g23c3385dbdd_0_26"/>
          <p:cNvPicPr preferRelativeResize="0"/>
          <p:nvPr/>
        </p:nvPicPr>
        <p:blipFill>
          <a:blip r:embed="rId3">
            <a:alphaModFix/>
          </a:blip>
          <a:stretch>
            <a:fillRect/>
          </a:stretch>
        </p:blipFill>
        <p:spPr>
          <a:xfrm>
            <a:off x="152400" y="1435575"/>
            <a:ext cx="5270026" cy="52700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g23c3385dbdd_0_33"/>
          <p:cNvSpPr txBox="1"/>
          <p:nvPr>
            <p:ph idx="1" type="body"/>
          </p:nvPr>
        </p:nvSpPr>
        <p:spPr>
          <a:xfrm>
            <a:off x="5537300" y="1879528"/>
            <a:ext cx="4064100" cy="35556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500"/>
              <a:t>The Slav Defense is a very solid opening which defends the d5-pawn with another pawn. Most of Black's pieces can develop to natural squares, but Black will usually have a little less space and will have to find a good place for their b8-knight.</a:t>
            </a:r>
            <a:endParaRPr sz="2500"/>
          </a:p>
        </p:txBody>
      </p:sp>
      <p:sp>
        <p:nvSpPr>
          <p:cNvPr id="1273" name="Google Shape;1273;g23c3385dbdd_0_33"/>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Slav Defense</a:t>
            </a:r>
            <a:endParaRPr/>
          </a:p>
        </p:txBody>
      </p:sp>
      <p:pic>
        <p:nvPicPr>
          <p:cNvPr id="1274" name="Google Shape;1274;g23c3385dbdd_0_33"/>
          <p:cNvPicPr preferRelativeResize="0"/>
          <p:nvPr/>
        </p:nvPicPr>
        <p:blipFill>
          <a:blip r:embed="rId3">
            <a:alphaModFix/>
          </a:blip>
          <a:stretch>
            <a:fillRect/>
          </a:stretch>
        </p:blipFill>
        <p:spPr>
          <a:xfrm>
            <a:off x="152400" y="1435575"/>
            <a:ext cx="5270026" cy="52700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0" name="Shape 1280"/>
        <p:cNvGrpSpPr/>
        <p:nvPr/>
      </p:nvGrpSpPr>
      <p:grpSpPr>
        <a:xfrm>
          <a:off x="0" y="0"/>
          <a:ext cx="0" cy="0"/>
          <a:chOff x="0" y="0"/>
          <a:chExt cx="0" cy="0"/>
        </a:xfrm>
      </p:grpSpPr>
      <p:sp>
        <p:nvSpPr>
          <p:cNvPr id="1281" name="Google Shape;1281;p58"/>
          <p:cNvSpPr txBox="1"/>
          <p:nvPr>
            <p:ph type="title"/>
          </p:nvPr>
        </p:nvSpPr>
        <p:spPr>
          <a:xfrm>
            <a:off x="1155719" y="555524"/>
            <a:ext cx="5214300" cy="123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5C88"/>
              </a:buClr>
              <a:buSzPct val="100000"/>
              <a:buFont typeface="Arial"/>
              <a:buNone/>
            </a:pPr>
            <a:r>
              <a:rPr lang="en-US">
                <a:solidFill>
                  <a:schemeClr val="lt1"/>
                </a:solidFill>
              </a:rPr>
              <a:t>How to draw in chess</a:t>
            </a:r>
            <a:endParaRPr>
              <a:solidFill>
                <a:schemeClr val="lt1"/>
              </a:solidFill>
            </a:endParaRPr>
          </a:p>
        </p:txBody>
      </p:sp>
      <p:sp>
        <p:nvSpPr>
          <p:cNvPr id="1282" name="Google Shape;1282;p58"/>
          <p:cNvSpPr txBox="1"/>
          <p:nvPr/>
        </p:nvSpPr>
        <p:spPr>
          <a:xfrm>
            <a:off x="660025" y="1623625"/>
            <a:ext cx="10918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There are 4 ways to draw in chess.</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AutoNum type="arabicPeriod"/>
            </a:pPr>
            <a:r>
              <a:rPr lang="en-US" sz="2400">
                <a:solidFill>
                  <a:schemeClr val="lt1"/>
                </a:solidFill>
                <a:latin typeface="Calibri"/>
                <a:ea typeface="Calibri"/>
                <a:cs typeface="Calibri"/>
                <a:sym typeface="Calibri"/>
              </a:rPr>
              <a:t>Stalemate</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AutoNum type="arabicPeriod"/>
            </a:pPr>
            <a:r>
              <a:rPr lang="en-US" sz="2400">
                <a:solidFill>
                  <a:schemeClr val="lt1"/>
                </a:solidFill>
                <a:latin typeface="Calibri"/>
                <a:ea typeface="Calibri"/>
                <a:cs typeface="Calibri"/>
                <a:sym typeface="Calibri"/>
              </a:rPr>
              <a:t>Dead Position</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AutoNum type="arabicPeriod"/>
            </a:pPr>
            <a:r>
              <a:rPr lang="en-US" sz="2400">
                <a:solidFill>
                  <a:schemeClr val="lt1"/>
                </a:solidFill>
                <a:latin typeface="Calibri"/>
                <a:ea typeface="Calibri"/>
                <a:cs typeface="Calibri"/>
                <a:sym typeface="Calibri"/>
              </a:rPr>
              <a:t>Mutual Agreement (Both Players Agree to a draw)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AutoNum type="arabicPeriod"/>
            </a:pPr>
            <a:r>
              <a:rPr lang="en-US" sz="2400">
                <a:solidFill>
                  <a:schemeClr val="lt1"/>
                </a:solidFill>
                <a:latin typeface="Calibri"/>
                <a:ea typeface="Calibri"/>
                <a:cs typeface="Calibri"/>
                <a:sym typeface="Calibri"/>
              </a:rPr>
              <a:t>Threefold Repetition </a:t>
            </a:r>
            <a:endParaRPr sz="2400">
              <a:solidFill>
                <a:schemeClr val="lt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8" name="Shape 1288"/>
        <p:cNvGrpSpPr/>
        <p:nvPr/>
      </p:nvGrpSpPr>
      <p:grpSpPr>
        <a:xfrm>
          <a:off x="0" y="0"/>
          <a:ext cx="0" cy="0"/>
          <a:chOff x="0" y="0"/>
          <a:chExt cx="0" cy="0"/>
        </a:xfrm>
      </p:grpSpPr>
      <p:sp>
        <p:nvSpPr>
          <p:cNvPr id="1289" name="Google Shape;1289;g23a8cced9af_0_5"/>
          <p:cNvSpPr txBox="1"/>
          <p:nvPr/>
        </p:nvSpPr>
        <p:spPr>
          <a:xfrm>
            <a:off x="420250" y="1399825"/>
            <a:ext cx="4716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Calibri"/>
                <a:ea typeface="Calibri"/>
                <a:cs typeface="Calibri"/>
                <a:sym typeface="Calibri"/>
              </a:rPr>
              <a:t>Stalemate</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None/>
            </a:pPr>
            <a:r>
              <a:rPr lang="en-US" sz="2400">
                <a:solidFill>
                  <a:schemeClr val="lt1"/>
                </a:solidFill>
                <a:latin typeface="Calibri"/>
                <a:ea typeface="Calibri"/>
                <a:cs typeface="Calibri"/>
                <a:sym typeface="Calibri"/>
              </a:rPr>
              <a:t> It happens when the player who has to move has no legal moves available</a:t>
            </a:r>
            <a:r>
              <a:rPr lang="en-US" sz="24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p:txBody>
      </p:sp>
      <p:pic>
        <p:nvPicPr>
          <p:cNvPr id="1290" name="Google Shape;1290;g23a8cced9af_0_5"/>
          <p:cNvPicPr preferRelativeResize="0"/>
          <p:nvPr/>
        </p:nvPicPr>
        <p:blipFill>
          <a:blip r:embed="rId3">
            <a:alphaModFix/>
          </a:blip>
          <a:stretch>
            <a:fillRect/>
          </a:stretch>
        </p:blipFill>
        <p:spPr>
          <a:xfrm>
            <a:off x="5587625" y="1019275"/>
            <a:ext cx="5270700" cy="52707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6" name="Shape 1296"/>
        <p:cNvGrpSpPr/>
        <p:nvPr/>
      </p:nvGrpSpPr>
      <p:grpSpPr>
        <a:xfrm>
          <a:off x="0" y="0"/>
          <a:ext cx="0" cy="0"/>
          <a:chOff x="0" y="0"/>
          <a:chExt cx="0" cy="0"/>
        </a:xfrm>
      </p:grpSpPr>
      <p:pic>
        <p:nvPicPr>
          <p:cNvPr id="1297" name="Google Shape;1297;g23c3385dbdd_0_40"/>
          <p:cNvPicPr preferRelativeResize="0"/>
          <p:nvPr/>
        </p:nvPicPr>
        <p:blipFill>
          <a:blip r:embed="rId3">
            <a:alphaModFix/>
          </a:blip>
          <a:stretch>
            <a:fillRect/>
          </a:stretch>
        </p:blipFill>
        <p:spPr>
          <a:xfrm>
            <a:off x="6388675" y="707450"/>
            <a:ext cx="5443099" cy="5443099"/>
          </a:xfrm>
          <a:prstGeom prst="rect">
            <a:avLst/>
          </a:prstGeom>
          <a:noFill/>
          <a:ln>
            <a:noFill/>
          </a:ln>
        </p:spPr>
      </p:pic>
      <p:sp>
        <p:nvSpPr>
          <p:cNvPr id="1298" name="Google Shape;1298;g23c3385dbdd_0_40"/>
          <p:cNvSpPr txBox="1"/>
          <p:nvPr/>
        </p:nvSpPr>
        <p:spPr>
          <a:xfrm>
            <a:off x="785225" y="791550"/>
            <a:ext cx="566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Dead Position</a:t>
            </a:r>
            <a:endParaRPr sz="3000">
              <a:solidFill>
                <a:schemeClr val="lt1"/>
              </a:solidFill>
              <a:latin typeface="Calibri"/>
              <a:ea typeface="Calibri"/>
              <a:cs typeface="Calibri"/>
              <a:sym typeface="Calibri"/>
            </a:endParaRPr>
          </a:p>
        </p:txBody>
      </p:sp>
      <p:sp>
        <p:nvSpPr>
          <p:cNvPr id="1299" name="Google Shape;1299;g23c3385dbdd_0_40"/>
          <p:cNvSpPr txBox="1"/>
          <p:nvPr/>
        </p:nvSpPr>
        <p:spPr>
          <a:xfrm>
            <a:off x="424275" y="1893400"/>
            <a:ext cx="5224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A dead position happens when neither player can legally checkmate the opponent's king. If the game reaches this situation and the move that generated the position is legal, the game ends in a tie.</a:t>
            </a:r>
            <a:endParaRPr sz="2000">
              <a:solidFill>
                <a:schemeClr val="lt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5" name="Shape 1305"/>
        <p:cNvGrpSpPr/>
        <p:nvPr/>
      </p:nvGrpSpPr>
      <p:grpSpPr>
        <a:xfrm>
          <a:off x="0" y="0"/>
          <a:ext cx="0" cy="0"/>
          <a:chOff x="0" y="0"/>
          <a:chExt cx="0" cy="0"/>
        </a:xfrm>
      </p:grpSpPr>
      <p:sp>
        <p:nvSpPr>
          <p:cNvPr id="1306" name="Google Shape;1306;g23df7cd865d_0_0"/>
          <p:cNvSpPr txBox="1"/>
          <p:nvPr/>
        </p:nvSpPr>
        <p:spPr>
          <a:xfrm>
            <a:off x="291300" y="734550"/>
            <a:ext cx="387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Threefold Repetition</a:t>
            </a:r>
            <a:endParaRPr sz="3000">
              <a:solidFill>
                <a:schemeClr val="lt1"/>
              </a:solidFill>
              <a:latin typeface="Calibri"/>
              <a:ea typeface="Calibri"/>
              <a:cs typeface="Calibri"/>
              <a:sym typeface="Calibri"/>
            </a:endParaRPr>
          </a:p>
        </p:txBody>
      </p:sp>
      <p:sp>
        <p:nvSpPr>
          <p:cNvPr id="1307" name="Google Shape;1307;g23df7cd865d_0_0"/>
          <p:cNvSpPr txBox="1"/>
          <p:nvPr/>
        </p:nvSpPr>
        <p:spPr>
          <a:xfrm>
            <a:off x="291300" y="1608425"/>
            <a:ext cx="45783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Calibri"/>
                <a:ea typeface="Calibri"/>
                <a:cs typeface="Calibri"/>
                <a:sym typeface="Calibri"/>
              </a:rPr>
              <a:t>The threefold repetition rule states that if a game reaches the same position three times, a draw can be claimed. A position is repeated if all pieces of the same kind and color are on identical squares, and all possible moves are the same.</a:t>
            </a:r>
            <a:endParaRPr sz="2500">
              <a:solidFill>
                <a:schemeClr val="lt1"/>
              </a:solidFill>
              <a:latin typeface="Calibri"/>
              <a:ea typeface="Calibri"/>
              <a:cs typeface="Calibri"/>
              <a:sym typeface="Calibri"/>
            </a:endParaRPr>
          </a:p>
        </p:txBody>
      </p:sp>
      <p:pic>
        <p:nvPicPr>
          <p:cNvPr id="1308" name="Google Shape;1308;g23df7cd865d_0_0"/>
          <p:cNvPicPr preferRelativeResize="0"/>
          <p:nvPr/>
        </p:nvPicPr>
        <p:blipFill>
          <a:blip r:embed="rId3">
            <a:alphaModFix/>
          </a:blip>
          <a:stretch>
            <a:fillRect/>
          </a:stretch>
        </p:blipFill>
        <p:spPr>
          <a:xfrm>
            <a:off x="5394750" y="367275"/>
            <a:ext cx="6123451" cy="612345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g23df7cd865d_0_14"/>
          <p:cNvSpPr txBox="1"/>
          <p:nvPr>
            <p:ph idx="1" type="body"/>
          </p:nvPr>
        </p:nvSpPr>
        <p:spPr>
          <a:xfrm>
            <a:off x="838200" y="1492550"/>
            <a:ext cx="9858600" cy="3432600"/>
          </a:xfrm>
          <a:prstGeom prst="rect">
            <a:avLst/>
          </a:prstGeom>
        </p:spPr>
        <p:txBody>
          <a:bodyPr anchorCtr="0" anchor="t" bIns="45700" lIns="91425" spcFirstLastPara="1" rIns="91425" wrap="square" tIns="45700">
            <a:spAutoFit/>
          </a:bodyPr>
          <a:lstStyle/>
          <a:p>
            <a:pPr indent="-431800" lvl="0" marL="457200" rtl="0" algn="l">
              <a:lnSpc>
                <a:spcPct val="100000"/>
              </a:lnSpc>
              <a:spcBef>
                <a:spcPts val="0"/>
              </a:spcBef>
              <a:spcAft>
                <a:spcPts val="0"/>
              </a:spcAft>
              <a:buSzPts val="3200"/>
              <a:buChar char="-"/>
            </a:pPr>
            <a:r>
              <a:rPr lang="en-US" sz="3200"/>
              <a:t>Try to start </a:t>
            </a:r>
            <a:r>
              <a:rPr lang="en-US" sz="3200"/>
              <a:t>your</a:t>
            </a:r>
            <a:r>
              <a:rPr lang="en-US" sz="3200"/>
              <a:t> games with some of the beginner openings we learned today. </a:t>
            </a:r>
            <a:endParaRPr sz="3200"/>
          </a:p>
          <a:p>
            <a:pPr indent="-431800" lvl="0" marL="457200" rtl="0" algn="l">
              <a:lnSpc>
                <a:spcPct val="100000"/>
              </a:lnSpc>
              <a:spcBef>
                <a:spcPts val="1000"/>
              </a:spcBef>
              <a:spcAft>
                <a:spcPts val="0"/>
              </a:spcAft>
              <a:buSzPts val="3200"/>
              <a:buChar char="-"/>
            </a:pPr>
            <a:r>
              <a:rPr lang="en-US" sz="3200"/>
              <a:t>Recap what are the </a:t>
            </a:r>
            <a:r>
              <a:rPr lang="en-US" sz="3200"/>
              <a:t>values of all the chess pieces. </a:t>
            </a:r>
            <a:endParaRPr sz="3200"/>
          </a:p>
          <a:p>
            <a:pPr indent="-431800" lvl="0" marL="457200" rtl="0" algn="l">
              <a:lnSpc>
                <a:spcPct val="100000"/>
              </a:lnSpc>
              <a:spcBef>
                <a:spcPts val="1000"/>
              </a:spcBef>
              <a:spcAft>
                <a:spcPts val="0"/>
              </a:spcAft>
              <a:buSzPts val="3200"/>
              <a:buChar char="-"/>
            </a:pPr>
            <a:r>
              <a:rPr lang="en-US" sz="3200"/>
              <a:t>Remember how all the pieces move and how to coordinate them.</a:t>
            </a:r>
            <a:endParaRPr sz="3200"/>
          </a:p>
          <a:p>
            <a:pPr indent="-431800" lvl="0" marL="457200" rtl="0" algn="l">
              <a:lnSpc>
                <a:spcPct val="100000"/>
              </a:lnSpc>
              <a:spcBef>
                <a:spcPts val="1000"/>
              </a:spcBef>
              <a:spcAft>
                <a:spcPts val="1000"/>
              </a:spcAft>
              <a:buSzPts val="3200"/>
              <a:buChar char="-"/>
            </a:pPr>
            <a:r>
              <a:rPr lang="en-US" sz="3200"/>
              <a:t>Recall how to draw in chess. </a:t>
            </a:r>
            <a:endParaRPr sz="3200"/>
          </a:p>
        </p:txBody>
      </p:sp>
      <p:sp>
        <p:nvSpPr>
          <p:cNvPr id="1315" name="Google Shape;1315;g23df7cd865d_0_14"/>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1" name="Shape 1321"/>
        <p:cNvGrpSpPr/>
        <p:nvPr/>
      </p:nvGrpSpPr>
      <p:grpSpPr>
        <a:xfrm>
          <a:off x="0" y="0"/>
          <a:ext cx="0" cy="0"/>
          <a:chOff x="0" y="0"/>
          <a:chExt cx="0" cy="0"/>
        </a:xfrm>
      </p:grpSpPr>
      <p:sp>
        <p:nvSpPr>
          <p:cNvPr id="1322" name="Google Shape;1322;g23df7cd865d_0_32"/>
          <p:cNvSpPr txBox="1"/>
          <p:nvPr>
            <p:ph idx="1" type="body"/>
          </p:nvPr>
        </p:nvSpPr>
        <p:spPr>
          <a:xfrm>
            <a:off x="2150075" y="1997550"/>
            <a:ext cx="7332000" cy="2862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10000">
                <a:solidFill>
                  <a:schemeClr val="lt1"/>
                </a:solidFill>
              </a:rPr>
              <a:t>But Wait…</a:t>
            </a:r>
            <a:endParaRPr sz="10000">
              <a:solidFill>
                <a:schemeClr val="lt1"/>
              </a:solidFill>
            </a:endParaRPr>
          </a:p>
          <a:p>
            <a:pPr indent="0" lvl="0" marL="0" rtl="0" algn="l">
              <a:lnSpc>
                <a:spcPct val="90000"/>
              </a:lnSpc>
              <a:spcBef>
                <a:spcPts val="0"/>
              </a:spcBef>
              <a:spcAft>
                <a:spcPts val="0"/>
              </a:spcAft>
              <a:buClr>
                <a:schemeClr val="dk1"/>
              </a:buClr>
              <a:buSzPts val="2400"/>
              <a:buNone/>
            </a:pPr>
            <a:r>
              <a:t/>
            </a:r>
            <a:endParaRPr sz="100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1928f396f0_0_11"/>
          <p:cNvSpPr txBox="1"/>
          <p:nvPr>
            <p:ph idx="1" type="body"/>
          </p:nvPr>
        </p:nvSpPr>
        <p:spPr>
          <a:xfrm>
            <a:off x="838199" y="1523805"/>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US"/>
              <a:t>Bishops can move any number of squares diagonally.</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US"/>
              <a:t>Bishops also move and capture the same.</a:t>
            </a:r>
            <a:endParaRPr/>
          </a:p>
        </p:txBody>
      </p:sp>
      <p:sp>
        <p:nvSpPr>
          <p:cNvPr id="235" name="Google Shape;235;g21928f396f0_0_11"/>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Bishops</a:t>
            </a:r>
            <a:endParaRPr/>
          </a:p>
        </p:txBody>
      </p:sp>
      <p:pic>
        <p:nvPicPr>
          <p:cNvPr id="236" name="Google Shape;236;g21928f396f0_0_11"/>
          <p:cNvPicPr preferRelativeResize="0"/>
          <p:nvPr/>
        </p:nvPicPr>
        <p:blipFill>
          <a:blip r:embed="rId3">
            <a:alphaModFix/>
          </a:blip>
          <a:stretch>
            <a:fillRect/>
          </a:stretch>
        </p:blipFill>
        <p:spPr>
          <a:xfrm>
            <a:off x="5656426" y="317351"/>
            <a:ext cx="6236401" cy="6241774"/>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8" name="Shape 1328"/>
        <p:cNvGrpSpPr/>
        <p:nvPr/>
      </p:nvGrpSpPr>
      <p:grpSpPr>
        <a:xfrm>
          <a:off x="0" y="0"/>
          <a:ext cx="0" cy="0"/>
          <a:chOff x="0" y="0"/>
          <a:chExt cx="0" cy="0"/>
        </a:xfrm>
      </p:grpSpPr>
      <p:sp>
        <p:nvSpPr>
          <p:cNvPr id="1329" name="Google Shape;1329;g23df7cd865d_0_38"/>
          <p:cNvSpPr txBox="1"/>
          <p:nvPr>
            <p:ph idx="1" type="body"/>
          </p:nvPr>
        </p:nvSpPr>
        <p:spPr>
          <a:xfrm>
            <a:off x="2150075" y="1997550"/>
            <a:ext cx="7332000" cy="2862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lang="en-US" sz="5000">
                <a:solidFill>
                  <a:schemeClr val="lt1"/>
                </a:solidFill>
              </a:rPr>
              <a:t>There is one more special move in chess to uncover!</a:t>
            </a:r>
            <a:endParaRPr sz="5000">
              <a:solidFill>
                <a:schemeClr val="lt1"/>
              </a:solidFill>
            </a:endParaRPr>
          </a:p>
          <a:p>
            <a:pPr indent="0" lvl="0" marL="0" rtl="0" algn="l">
              <a:lnSpc>
                <a:spcPct val="90000"/>
              </a:lnSpc>
              <a:spcBef>
                <a:spcPts val="0"/>
              </a:spcBef>
              <a:spcAft>
                <a:spcPts val="0"/>
              </a:spcAft>
              <a:buClr>
                <a:schemeClr val="dk1"/>
              </a:buClr>
              <a:buSzPts val="2400"/>
              <a:buNone/>
            </a:pPr>
            <a:r>
              <a:t/>
            </a:r>
            <a:endParaRPr sz="50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5" name="Shape 1335"/>
        <p:cNvGrpSpPr/>
        <p:nvPr/>
      </p:nvGrpSpPr>
      <p:grpSpPr>
        <a:xfrm>
          <a:off x="0" y="0"/>
          <a:ext cx="0" cy="0"/>
          <a:chOff x="0" y="0"/>
          <a:chExt cx="0" cy="0"/>
        </a:xfrm>
      </p:grpSpPr>
      <p:sp>
        <p:nvSpPr>
          <p:cNvPr id="1336" name="Google Shape;1336;g23df7cd865d_0_44"/>
          <p:cNvSpPr txBox="1"/>
          <p:nvPr/>
        </p:nvSpPr>
        <p:spPr>
          <a:xfrm>
            <a:off x="519250" y="449600"/>
            <a:ext cx="4445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Calibri"/>
                <a:ea typeface="Calibri"/>
                <a:cs typeface="Calibri"/>
                <a:sym typeface="Calibri"/>
              </a:rPr>
              <a:t>En Passant</a:t>
            </a:r>
            <a:endParaRPr sz="2500">
              <a:solidFill>
                <a:schemeClr val="lt1"/>
              </a:solidFill>
              <a:latin typeface="Calibri"/>
              <a:ea typeface="Calibri"/>
              <a:cs typeface="Calibri"/>
              <a:sym typeface="Calibri"/>
            </a:endParaRPr>
          </a:p>
        </p:txBody>
      </p:sp>
      <p:pic>
        <p:nvPicPr>
          <p:cNvPr id="1337" name="Google Shape;1337;g23df7cd865d_0_44"/>
          <p:cNvPicPr preferRelativeResize="0"/>
          <p:nvPr/>
        </p:nvPicPr>
        <p:blipFill>
          <a:blip r:embed="rId3">
            <a:alphaModFix/>
          </a:blip>
          <a:stretch>
            <a:fillRect/>
          </a:stretch>
        </p:blipFill>
        <p:spPr>
          <a:xfrm>
            <a:off x="5794575" y="717250"/>
            <a:ext cx="5703399" cy="5703399"/>
          </a:xfrm>
          <a:prstGeom prst="rect">
            <a:avLst/>
          </a:prstGeom>
          <a:noFill/>
          <a:ln>
            <a:noFill/>
          </a:ln>
        </p:spPr>
      </p:pic>
      <p:sp>
        <p:nvSpPr>
          <p:cNvPr id="1338" name="Google Shape;1338;g23df7cd865d_0_44"/>
          <p:cNvSpPr txBox="1"/>
          <p:nvPr/>
        </p:nvSpPr>
        <p:spPr>
          <a:xfrm>
            <a:off x="196300" y="2452000"/>
            <a:ext cx="5091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lt1"/>
                </a:solidFill>
                <a:latin typeface="Calibri"/>
                <a:ea typeface="Calibri"/>
                <a:cs typeface="Calibri"/>
                <a:sym typeface="Calibri"/>
              </a:rPr>
              <a:t>There are a few requirements for the move to be legal:</a:t>
            </a:r>
            <a:endParaRPr sz="2000">
              <a:solidFill>
                <a:schemeClr val="lt1"/>
              </a:solidFill>
              <a:latin typeface="Calibri"/>
              <a:ea typeface="Calibri"/>
              <a:cs typeface="Calibri"/>
              <a:sym typeface="Calibri"/>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The pawn must have moved two squares in one move landing right next to the capturing pawn.</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The capture must happen immediately after the pawn has moved two squares.</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If the player does not do en passant that turn, then they can no longer do it later.</a:t>
            </a:r>
            <a:endParaRPr sz="2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lt1"/>
              </a:solidFill>
              <a:latin typeface="Calibri"/>
              <a:ea typeface="Calibri"/>
              <a:cs typeface="Calibri"/>
              <a:sym typeface="Calibri"/>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1339" name="Google Shape;1339;g23df7cd865d_0_44"/>
          <p:cNvSpPr txBox="1"/>
          <p:nvPr/>
        </p:nvSpPr>
        <p:spPr>
          <a:xfrm>
            <a:off x="196300" y="1095500"/>
            <a:ext cx="486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En Passant is a move in chess where a pawn can capture another pawn when it has moved two squares from its starting rank.</a:t>
            </a:r>
            <a:endParaRPr sz="2000">
              <a:solidFill>
                <a:schemeClr val="lt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5" name="Shape 1345"/>
        <p:cNvGrpSpPr/>
        <p:nvPr/>
      </p:nvGrpSpPr>
      <p:grpSpPr>
        <a:xfrm>
          <a:off x="0" y="0"/>
          <a:ext cx="0" cy="0"/>
          <a:chOff x="0" y="0"/>
          <a:chExt cx="0" cy="0"/>
        </a:xfrm>
      </p:grpSpPr>
      <p:sp>
        <p:nvSpPr>
          <p:cNvPr id="1346" name="Google Shape;1346;g229c89965db_0_2"/>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1347" name="Google Shape;1347;g229c89965db_0_2"/>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1348" name="Google Shape;1348;g229c89965db_0_2"/>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g23f7b063420_0_0"/>
          <p:cNvSpPr txBox="1"/>
          <p:nvPr>
            <p:ph idx="1" type="body"/>
          </p:nvPr>
        </p:nvSpPr>
        <p:spPr>
          <a:xfrm>
            <a:off x="838200" y="2299250"/>
            <a:ext cx="10631700" cy="3573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4600"/>
              <a:t>Chess Tournament Next Class!!!!!!!!!!</a:t>
            </a:r>
            <a:endParaRPr b="1" sz="4600"/>
          </a:p>
        </p:txBody>
      </p:sp>
      <p:sp>
        <p:nvSpPr>
          <p:cNvPr id="1355" name="Google Shape;1355;g23f7b063420_0_0"/>
          <p:cNvSpPr txBox="1"/>
          <p:nvPr>
            <p:ph idx="2" type="body"/>
          </p:nvPr>
        </p:nvSpPr>
        <p:spPr>
          <a:xfrm>
            <a:off x="1261500" y="3133475"/>
            <a:ext cx="10208400" cy="2266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Prepare everything we’ve taught you and bring your A-game to compete for a chance to win a some epic chess piece prizes!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1" name="Shape 1361"/>
        <p:cNvGrpSpPr/>
        <p:nvPr/>
      </p:nvGrpSpPr>
      <p:grpSpPr>
        <a:xfrm>
          <a:off x="0" y="0"/>
          <a:ext cx="0" cy="0"/>
          <a:chOff x="0" y="0"/>
          <a:chExt cx="0" cy="0"/>
        </a:xfrm>
      </p:grpSpPr>
      <p:sp>
        <p:nvSpPr>
          <p:cNvPr id="1362" name="Google Shape;1362;p59"/>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8</a:t>
            </a:r>
            <a:r>
              <a:rPr b="1" lang="en-US" sz="6600">
                <a:latin typeface="Arial"/>
                <a:ea typeface="Arial"/>
                <a:cs typeface="Arial"/>
                <a:sym typeface="Arial"/>
              </a:rPr>
              <a:t>:</a:t>
            </a:r>
            <a:endParaRPr b="1" sz="6600">
              <a:latin typeface="Arial"/>
              <a:ea typeface="Arial"/>
              <a:cs typeface="Arial"/>
              <a:sym typeface="Arial"/>
            </a:endParaRPr>
          </a:p>
        </p:txBody>
      </p:sp>
      <p:sp>
        <p:nvSpPr>
          <p:cNvPr id="1363" name="Google Shape;1363;p59"/>
          <p:cNvSpPr txBox="1"/>
          <p:nvPr/>
        </p:nvSpPr>
        <p:spPr>
          <a:xfrm>
            <a:off x="3281400" y="2702901"/>
            <a:ext cx="5037000" cy="408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Hone our skills</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Compete in the chess tournament…</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g24149cb068d_0_8"/>
          <p:cNvSpPr txBox="1"/>
          <p:nvPr>
            <p:ph idx="1" type="body"/>
          </p:nvPr>
        </p:nvSpPr>
        <p:spPr>
          <a:xfrm>
            <a:off x="1042701" y="2581026"/>
            <a:ext cx="2928600" cy="429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Division #1</a:t>
            </a:r>
            <a:endParaRPr/>
          </a:p>
        </p:txBody>
      </p:sp>
      <p:sp>
        <p:nvSpPr>
          <p:cNvPr id="1370" name="Google Shape;1370;g24149cb068d_0_8"/>
          <p:cNvSpPr txBox="1"/>
          <p:nvPr>
            <p:ph idx="2" type="body"/>
          </p:nvPr>
        </p:nvSpPr>
        <p:spPr>
          <a:xfrm>
            <a:off x="1042701" y="3125586"/>
            <a:ext cx="2928600" cy="1006500"/>
          </a:xfrm>
          <a:prstGeom prst="rect">
            <a:avLst/>
          </a:prstGeom>
        </p:spPr>
        <p:txBody>
          <a:bodyPr anchorCtr="0" anchor="t" bIns="45700" lIns="91425" spcFirstLastPara="1" rIns="91425" wrap="square" tIns="45700">
            <a:spAutoFit/>
          </a:bodyPr>
          <a:lstStyle/>
          <a:p>
            <a:pPr indent="-368300" lvl="0" marL="457200" rtl="0" algn="l">
              <a:spcBef>
                <a:spcPts val="1000"/>
              </a:spcBef>
              <a:spcAft>
                <a:spcPts val="0"/>
              </a:spcAft>
              <a:buClr>
                <a:schemeClr val="lt1"/>
              </a:buClr>
              <a:buSzPts val="2200"/>
              <a:buAutoNum type="arabicPeriod"/>
            </a:pPr>
            <a:r>
              <a:rPr lang="en-US" sz="2200">
                <a:solidFill>
                  <a:schemeClr val="lt1"/>
                </a:solidFill>
              </a:rPr>
              <a:t>Angie Zheng</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Lincoln Le</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Christopher To</a:t>
            </a:r>
            <a:endParaRPr sz="2200">
              <a:solidFill>
                <a:schemeClr val="lt1"/>
              </a:solidFill>
            </a:endParaRPr>
          </a:p>
        </p:txBody>
      </p:sp>
      <p:sp>
        <p:nvSpPr>
          <p:cNvPr id="1371" name="Google Shape;1371;g24149cb068d_0_8"/>
          <p:cNvSpPr txBox="1"/>
          <p:nvPr>
            <p:ph type="title"/>
          </p:nvPr>
        </p:nvSpPr>
        <p:spPr>
          <a:xfrm>
            <a:off x="838200" y="696675"/>
            <a:ext cx="4977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Chess Tournament</a:t>
            </a:r>
            <a:endParaRPr/>
          </a:p>
        </p:txBody>
      </p:sp>
      <p:sp>
        <p:nvSpPr>
          <p:cNvPr id="1372" name="Google Shape;1372;g24149cb068d_0_8"/>
          <p:cNvSpPr txBox="1"/>
          <p:nvPr>
            <p:ph idx="3" type="body"/>
          </p:nvPr>
        </p:nvSpPr>
        <p:spPr>
          <a:xfrm>
            <a:off x="4631722" y="2581026"/>
            <a:ext cx="2928600" cy="429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Division #2</a:t>
            </a:r>
            <a:endParaRPr/>
          </a:p>
        </p:txBody>
      </p:sp>
      <p:sp>
        <p:nvSpPr>
          <p:cNvPr id="1373" name="Google Shape;1373;g24149cb068d_0_8"/>
          <p:cNvSpPr txBox="1"/>
          <p:nvPr>
            <p:ph idx="4" type="body"/>
          </p:nvPr>
        </p:nvSpPr>
        <p:spPr>
          <a:xfrm>
            <a:off x="4631722" y="3125586"/>
            <a:ext cx="2928600" cy="1311300"/>
          </a:xfrm>
          <a:prstGeom prst="rect">
            <a:avLst/>
          </a:prstGeom>
        </p:spPr>
        <p:txBody>
          <a:bodyPr anchorCtr="0" anchor="t" bIns="45700" lIns="91425" spcFirstLastPara="1" rIns="91425" wrap="square" tIns="45700">
            <a:spAutoFit/>
          </a:bodyPr>
          <a:lstStyle/>
          <a:p>
            <a:pPr indent="-368300" lvl="0" marL="457200" rtl="0" algn="l">
              <a:spcBef>
                <a:spcPts val="1000"/>
              </a:spcBef>
              <a:spcAft>
                <a:spcPts val="0"/>
              </a:spcAft>
              <a:buClr>
                <a:schemeClr val="lt1"/>
              </a:buClr>
              <a:buSzPts val="2200"/>
              <a:buAutoNum type="arabicPeriod"/>
            </a:pPr>
            <a:r>
              <a:rPr lang="en-US" sz="2200">
                <a:solidFill>
                  <a:schemeClr val="lt1"/>
                </a:solidFill>
              </a:rPr>
              <a:t>Alexander Le</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Marsel Urmanov</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Milo Zermeno</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Olivia O’Brien</a:t>
            </a:r>
            <a:endParaRPr sz="2200">
              <a:solidFill>
                <a:schemeClr val="lt1"/>
              </a:solidFill>
            </a:endParaRPr>
          </a:p>
        </p:txBody>
      </p:sp>
      <p:sp>
        <p:nvSpPr>
          <p:cNvPr id="1374" name="Google Shape;1374;g24149cb068d_0_8"/>
          <p:cNvSpPr txBox="1"/>
          <p:nvPr>
            <p:ph idx="5" type="body"/>
          </p:nvPr>
        </p:nvSpPr>
        <p:spPr>
          <a:xfrm>
            <a:off x="8209978" y="2589088"/>
            <a:ext cx="2928600" cy="429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Division #3</a:t>
            </a:r>
            <a:endParaRPr/>
          </a:p>
        </p:txBody>
      </p:sp>
      <p:sp>
        <p:nvSpPr>
          <p:cNvPr id="1375" name="Google Shape;1375;g24149cb068d_0_8"/>
          <p:cNvSpPr txBox="1"/>
          <p:nvPr>
            <p:ph idx="6" type="body"/>
          </p:nvPr>
        </p:nvSpPr>
        <p:spPr>
          <a:xfrm>
            <a:off x="8209978" y="3133648"/>
            <a:ext cx="2928600" cy="1311300"/>
          </a:xfrm>
          <a:prstGeom prst="rect">
            <a:avLst/>
          </a:prstGeom>
        </p:spPr>
        <p:txBody>
          <a:bodyPr anchorCtr="0" anchor="t" bIns="45700" lIns="91425" spcFirstLastPara="1" rIns="91425" wrap="square" tIns="45700">
            <a:spAutoFit/>
          </a:bodyPr>
          <a:lstStyle/>
          <a:p>
            <a:pPr indent="-368300" lvl="0" marL="457200" rtl="0" algn="l">
              <a:spcBef>
                <a:spcPts val="1000"/>
              </a:spcBef>
              <a:spcAft>
                <a:spcPts val="0"/>
              </a:spcAft>
              <a:buClr>
                <a:schemeClr val="lt1"/>
              </a:buClr>
              <a:buSzPts val="2200"/>
              <a:buAutoNum type="arabicPeriod"/>
            </a:pPr>
            <a:r>
              <a:rPr lang="en-US" sz="2200">
                <a:solidFill>
                  <a:schemeClr val="lt1"/>
                </a:solidFill>
              </a:rPr>
              <a:t>Anthony Cabana</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Christian Buyson</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John Edmond</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US" sz="2200">
                <a:solidFill>
                  <a:schemeClr val="lt1"/>
                </a:solidFill>
              </a:rPr>
              <a:t>Soyeon Kim</a:t>
            </a:r>
            <a:endParaRPr sz="2200">
              <a:solidFill>
                <a:schemeClr val="lt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0" name="Shape 1380"/>
        <p:cNvGrpSpPr/>
        <p:nvPr/>
      </p:nvGrpSpPr>
      <p:grpSpPr>
        <a:xfrm>
          <a:off x="0" y="0"/>
          <a:ext cx="0" cy="0"/>
          <a:chOff x="0" y="0"/>
          <a:chExt cx="0" cy="0"/>
        </a:xfrm>
      </p:grpSpPr>
      <p:sp>
        <p:nvSpPr>
          <p:cNvPr id="1381" name="Google Shape;1381;g24149cb068d_0_20"/>
          <p:cNvSpPr txBox="1"/>
          <p:nvPr/>
        </p:nvSpPr>
        <p:spPr>
          <a:xfrm>
            <a:off x="528450" y="487675"/>
            <a:ext cx="100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Division #1</a:t>
            </a:r>
            <a:endParaRPr b="1" sz="4800"/>
          </a:p>
        </p:txBody>
      </p:sp>
      <p:graphicFrame>
        <p:nvGraphicFramePr>
          <p:cNvPr id="1382" name="Google Shape;1382;g24149cb068d_0_20"/>
          <p:cNvGraphicFramePr/>
          <p:nvPr/>
        </p:nvGraphicFramePr>
        <p:xfrm>
          <a:off x="280225" y="1541575"/>
          <a:ext cx="3000000" cy="3000000"/>
        </p:xfrm>
        <a:graphic>
          <a:graphicData uri="http://schemas.openxmlformats.org/drawingml/2006/table">
            <a:tbl>
              <a:tblPr>
                <a:noFill/>
                <a:tableStyleId>{C1694399-B5A9-4D46-89D5-B15FBEC96A09}</a:tableStyleId>
              </a:tblPr>
              <a:tblGrid>
                <a:gridCol w="2746400"/>
                <a:gridCol w="1890350"/>
                <a:gridCol w="1535425"/>
                <a:gridCol w="2057400"/>
                <a:gridCol w="2057400"/>
              </a:tblGrid>
              <a:tr h="609575">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US">
                          <a:solidFill>
                            <a:schemeClr val="lt1"/>
                          </a:solidFill>
                        </a:rPr>
                        <a:t>WINNER (+1)</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US">
                          <a:solidFill>
                            <a:schemeClr val="lt1"/>
                          </a:solidFill>
                        </a:rPr>
                        <a:t>LOSER (+0)</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US">
                          <a:solidFill>
                            <a:schemeClr val="lt1"/>
                          </a:solidFill>
                        </a:rPr>
                        <a:t>ISDRAW? (+0.5)</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US">
                          <a:solidFill>
                            <a:schemeClr val="lt1"/>
                          </a:solidFill>
                        </a:rPr>
                        <a:t>Total</a:t>
                      </a:r>
                      <a:endParaRPr>
                        <a:solidFill>
                          <a:schemeClr val="lt1"/>
                        </a:solidFill>
                      </a:endParaRPr>
                    </a:p>
                  </a:txBody>
                  <a:tcPr marT="91425" marB="91425" marR="91425" marL="91425">
                    <a:solidFill>
                      <a:schemeClr val="dk2"/>
                    </a:solidFill>
                  </a:tcPr>
                </a:tc>
              </a:tr>
              <a:tr h="609575">
                <a:tc>
                  <a:txBody>
                    <a:bodyPr/>
                    <a:lstStyle/>
                    <a:p>
                      <a:pPr indent="0" lvl="0" marL="0" rtl="0" algn="l">
                        <a:spcBef>
                          <a:spcPts val="0"/>
                        </a:spcBef>
                        <a:spcAft>
                          <a:spcPts val="0"/>
                        </a:spcAft>
                        <a:buNone/>
                      </a:pPr>
                      <a:r>
                        <a:rPr lang="en-US"/>
                        <a:t>Angie Zheng vs Lincoln Le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Angie (0)</a:t>
                      </a:r>
                      <a:endParaRPr/>
                    </a:p>
                    <a:p>
                      <a:pPr indent="0" lvl="0" marL="0" rtl="0" algn="l">
                        <a:spcBef>
                          <a:spcPts val="0"/>
                        </a:spcBef>
                        <a:spcAft>
                          <a:spcPts val="0"/>
                        </a:spcAft>
                        <a:buNone/>
                      </a:pPr>
                      <a:r>
                        <a:rPr lang="en-US"/>
                        <a:t>Lincoln (0)</a:t>
                      </a:r>
                      <a:endParaRPr/>
                    </a:p>
                  </a:txBody>
                  <a:tcPr marT="91425" marB="91425" marR="91425" marL="91425"/>
                </a:tc>
              </a:tr>
              <a:tr h="609575">
                <a:tc>
                  <a:txBody>
                    <a:bodyPr/>
                    <a:lstStyle/>
                    <a:p>
                      <a:pPr indent="0" lvl="0" marL="0" rtl="0" algn="l">
                        <a:spcBef>
                          <a:spcPts val="0"/>
                        </a:spcBef>
                        <a:spcAft>
                          <a:spcPts val="0"/>
                        </a:spcAft>
                        <a:buNone/>
                      </a:pPr>
                      <a:r>
                        <a:rPr lang="en-US"/>
                        <a:t>Lincoln Le vs Christopher To</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Lincoln (0)</a:t>
                      </a:r>
                      <a:endParaRPr/>
                    </a:p>
                    <a:p>
                      <a:pPr indent="0" lvl="0" marL="0" rtl="0" algn="l">
                        <a:spcBef>
                          <a:spcPts val="0"/>
                        </a:spcBef>
                        <a:spcAft>
                          <a:spcPts val="0"/>
                        </a:spcAft>
                        <a:buNone/>
                      </a:pPr>
                      <a:r>
                        <a:rPr lang="en-US"/>
                        <a:t>Christopher (0)</a:t>
                      </a:r>
                      <a:endParaRPr/>
                    </a:p>
                  </a:txBody>
                  <a:tcPr marT="91425" marB="91425" marR="91425" marL="91425"/>
                </a:tc>
              </a:tr>
              <a:tr h="609575">
                <a:tc>
                  <a:txBody>
                    <a:bodyPr/>
                    <a:lstStyle/>
                    <a:p>
                      <a:pPr indent="0" lvl="0" marL="0" rtl="0" algn="l">
                        <a:spcBef>
                          <a:spcPts val="0"/>
                        </a:spcBef>
                        <a:spcAft>
                          <a:spcPts val="0"/>
                        </a:spcAft>
                        <a:buNone/>
                      </a:pPr>
                      <a:r>
                        <a:rPr lang="en-US"/>
                        <a:t>Christopher To vs Angie Zheng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Christopher (0)</a:t>
                      </a:r>
                      <a:endParaRPr/>
                    </a:p>
                    <a:p>
                      <a:pPr indent="0" lvl="0" marL="0" rtl="0" algn="l">
                        <a:spcBef>
                          <a:spcPts val="0"/>
                        </a:spcBef>
                        <a:spcAft>
                          <a:spcPts val="0"/>
                        </a:spcAft>
                        <a:buNone/>
                      </a:pPr>
                      <a:r>
                        <a:rPr lang="en-US"/>
                        <a:t>Angie (0)</a:t>
                      </a:r>
                      <a:endParaRPr/>
                    </a:p>
                  </a:txBody>
                  <a:tcPr marT="91425" marB="91425" marR="91425" marL="91425"/>
                </a:tc>
              </a:tr>
            </a:tbl>
          </a:graphicData>
        </a:graphic>
      </p:graphicFrame>
      <p:graphicFrame>
        <p:nvGraphicFramePr>
          <p:cNvPr id="1383" name="Google Shape;1383;g24149cb068d_0_20"/>
          <p:cNvGraphicFramePr/>
          <p:nvPr/>
        </p:nvGraphicFramePr>
        <p:xfrm>
          <a:off x="213050" y="4336400"/>
          <a:ext cx="3000000" cy="3000000"/>
        </p:xfrm>
        <a:graphic>
          <a:graphicData uri="http://schemas.openxmlformats.org/drawingml/2006/table">
            <a:tbl>
              <a:tblPr>
                <a:noFill/>
                <a:tableStyleId>{C1694399-B5A9-4D46-89D5-B15FBEC96A09}</a:tableStyleId>
              </a:tblPr>
              <a:tblGrid>
                <a:gridCol w="5143500"/>
                <a:gridCol w="5143500"/>
              </a:tblGrid>
              <a:tr h="381000">
                <a:tc>
                  <a:txBody>
                    <a:bodyPr/>
                    <a:lstStyle/>
                    <a:p>
                      <a:pPr indent="0" lvl="0" marL="0" rtl="0" algn="l">
                        <a:spcBef>
                          <a:spcPts val="0"/>
                        </a:spcBef>
                        <a:spcAft>
                          <a:spcPts val="0"/>
                        </a:spcAft>
                        <a:buNone/>
                      </a:pPr>
                      <a:r>
                        <a:rPr lang="en-US">
                          <a:solidFill>
                            <a:schemeClr val="lt1"/>
                          </a:solidFill>
                        </a:rPr>
                        <a:t>Players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US">
                          <a:solidFill>
                            <a:schemeClr val="lt1"/>
                          </a:solidFill>
                        </a:rPr>
                        <a:t>Total Points</a:t>
                      </a:r>
                      <a:endParaRPr>
                        <a:solidFill>
                          <a:schemeClr val="lt1"/>
                        </a:solidFill>
                      </a:endParaRPr>
                    </a:p>
                  </a:txBody>
                  <a:tcPr marT="91425" marB="91425" marR="91425" marL="91425">
                    <a:solidFill>
                      <a:schemeClr val="dk2"/>
                    </a:solidFill>
                  </a:tcPr>
                </a:tc>
              </a:tr>
              <a:tr h="381000">
                <a:tc>
                  <a:txBody>
                    <a:bodyPr/>
                    <a:lstStyle/>
                    <a:p>
                      <a:pPr indent="0" lvl="0" marL="0" rtl="0" algn="l">
                        <a:spcBef>
                          <a:spcPts val="0"/>
                        </a:spcBef>
                        <a:spcAft>
                          <a:spcPts val="0"/>
                        </a:spcAft>
                        <a:buNone/>
                      </a:pPr>
                      <a:r>
                        <a:rPr lang="en-US"/>
                        <a:t>Angie Zheng</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Lincoln Le</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Christopher To</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8" name="Shape 1388"/>
        <p:cNvGrpSpPr/>
        <p:nvPr/>
      </p:nvGrpSpPr>
      <p:grpSpPr>
        <a:xfrm>
          <a:off x="0" y="0"/>
          <a:ext cx="0" cy="0"/>
          <a:chOff x="0" y="0"/>
          <a:chExt cx="0" cy="0"/>
        </a:xfrm>
      </p:grpSpPr>
      <p:sp>
        <p:nvSpPr>
          <p:cNvPr id="1389" name="Google Shape;1389;g24149cb068d_1_0"/>
          <p:cNvSpPr/>
          <p:nvPr/>
        </p:nvSpPr>
        <p:spPr>
          <a:xfrm>
            <a:off x="412475" y="1297125"/>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Olivia O’Brien</a:t>
            </a:r>
            <a:endParaRPr b="1" sz="2000">
              <a:solidFill>
                <a:schemeClr val="dk1"/>
              </a:solidFill>
              <a:highlight>
                <a:schemeClr val="lt2"/>
              </a:highlight>
            </a:endParaRPr>
          </a:p>
        </p:txBody>
      </p:sp>
      <p:sp>
        <p:nvSpPr>
          <p:cNvPr id="1390" name="Google Shape;1390;g24149cb068d_1_0"/>
          <p:cNvSpPr/>
          <p:nvPr/>
        </p:nvSpPr>
        <p:spPr>
          <a:xfrm>
            <a:off x="412475" y="26824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Marsel Urmanov</a:t>
            </a:r>
            <a:endParaRPr b="1" sz="2000">
              <a:solidFill>
                <a:schemeClr val="dk1"/>
              </a:solidFill>
              <a:highlight>
                <a:schemeClr val="lt2"/>
              </a:highlight>
            </a:endParaRPr>
          </a:p>
        </p:txBody>
      </p:sp>
      <p:sp>
        <p:nvSpPr>
          <p:cNvPr id="1391" name="Google Shape;1391;g24149cb068d_1_0"/>
          <p:cNvSpPr/>
          <p:nvPr/>
        </p:nvSpPr>
        <p:spPr>
          <a:xfrm>
            <a:off x="412475" y="39603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Alexander Le</a:t>
            </a:r>
            <a:endParaRPr b="1" sz="2100">
              <a:solidFill>
                <a:schemeClr val="dk1"/>
              </a:solidFill>
              <a:highlight>
                <a:schemeClr val="lt2"/>
              </a:highlight>
            </a:endParaRPr>
          </a:p>
        </p:txBody>
      </p:sp>
      <p:sp>
        <p:nvSpPr>
          <p:cNvPr id="1392" name="Google Shape;1392;g24149cb068d_1_0"/>
          <p:cNvSpPr/>
          <p:nvPr/>
        </p:nvSpPr>
        <p:spPr>
          <a:xfrm>
            <a:off x="3853775" y="18487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2"/>
              </a:highlight>
            </a:endParaRPr>
          </a:p>
        </p:txBody>
      </p:sp>
      <p:sp>
        <p:nvSpPr>
          <p:cNvPr id="1393" name="Google Shape;1393;g24149cb068d_1_0"/>
          <p:cNvSpPr/>
          <p:nvPr/>
        </p:nvSpPr>
        <p:spPr>
          <a:xfrm>
            <a:off x="3885225" y="474095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2"/>
              </a:highlight>
            </a:endParaRPr>
          </a:p>
        </p:txBody>
      </p:sp>
      <p:cxnSp>
        <p:nvCxnSpPr>
          <p:cNvPr id="1394" name="Google Shape;1394;g24149cb068d_1_0"/>
          <p:cNvCxnSpPr>
            <a:stCxn id="1390" idx="3"/>
            <a:endCxn id="1392" idx="1"/>
          </p:cNvCxnSpPr>
          <p:nvPr/>
        </p:nvCxnSpPr>
        <p:spPr>
          <a:xfrm flipH="1" rot="10800000">
            <a:off x="2401775" y="2345950"/>
            <a:ext cx="1452000" cy="833700"/>
          </a:xfrm>
          <a:prstGeom prst="straightConnector1">
            <a:avLst/>
          </a:prstGeom>
          <a:noFill/>
          <a:ln cap="flat" cmpd="sng" w="38100">
            <a:solidFill>
              <a:schemeClr val="dk2"/>
            </a:solidFill>
            <a:prstDash val="solid"/>
            <a:round/>
            <a:headEnd len="med" w="med" type="none"/>
            <a:tailEnd len="med" w="med" type="triangle"/>
          </a:ln>
        </p:spPr>
      </p:cxnSp>
      <p:cxnSp>
        <p:nvCxnSpPr>
          <p:cNvPr id="1395" name="Google Shape;1395;g24149cb068d_1_0"/>
          <p:cNvCxnSpPr>
            <a:stCxn id="1389" idx="3"/>
            <a:endCxn id="1392" idx="1"/>
          </p:cNvCxnSpPr>
          <p:nvPr/>
        </p:nvCxnSpPr>
        <p:spPr>
          <a:xfrm>
            <a:off x="2401775" y="1794375"/>
            <a:ext cx="1452000" cy="551700"/>
          </a:xfrm>
          <a:prstGeom prst="straightConnector1">
            <a:avLst/>
          </a:prstGeom>
          <a:noFill/>
          <a:ln cap="flat" cmpd="sng" w="38100">
            <a:solidFill>
              <a:schemeClr val="dk2"/>
            </a:solidFill>
            <a:prstDash val="solid"/>
            <a:round/>
            <a:headEnd len="med" w="med" type="none"/>
            <a:tailEnd len="med" w="med" type="triangle"/>
          </a:ln>
        </p:spPr>
      </p:cxnSp>
      <p:cxnSp>
        <p:nvCxnSpPr>
          <p:cNvPr id="1396" name="Google Shape;1396;g24149cb068d_1_0"/>
          <p:cNvCxnSpPr>
            <a:stCxn id="1391" idx="3"/>
            <a:endCxn id="1393" idx="1"/>
          </p:cNvCxnSpPr>
          <p:nvPr/>
        </p:nvCxnSpPr>
        <p:spPr>
          <a:xfrm>
            <a:off x="2401775" y="4457550"/>
            <a:ext cx="1483500" cy="780600"/>
          </a:xfrm>
          <a:prstGeom prst="straightConnector1">
            <a:avLst/>
          </a:prstGeom>
          <a:noFill/>
          <a:ln cap="flat" cmpd="sng" w="38100">
            <a:solidFill>
              <a:schemeClr val="dk2"/>
            </a:solidFill>
            <a:prstDash val="solid"/>
            <a:round/>
            <a:headEnd len="med" w="med" type="none"/>
            <a:tailEnd len="med" w="med" type="triangle"/>
          </a:ln>
        </p:spPr>
      </p:cxnSp>
      <p:sp>
        <p:nvSpPr>
          <p:cNvPr id="1397" name="Google Shape;1397;g24149cb068d_1_0"/>
          <p:cNvSpPr txBox="1"/>
          <p:nvPr/>
        </p:nvSpPr>
        <p:spPr>
          <a:xfrm>
            <a:off x="412475" y="197700"/>
            <a:ext cx="100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Division #2</a:t>
            </a:r>
            <a:endParaRPr b="1" sz="4800"/>
          </a:p>
        </p:txBody>
      </p:sp>
      <p:sp>
        <p:nvSpPr>
          <p:cNvPr id="1398" name="Google Shape;1398;g24149cb068d_1_0"/>
          <p:cNvSpPr/>
          <p:nvPr/>
        </p:nvSpPr>
        <p:spPr>
          <a:xfrm>
            <a:off x="412475" y="52382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Milo Zermeno</a:t>
            </a:r>
            <a:endParaRPr b="1" sz="2000">
              <a:solidFill>
                <a:schemeClr val="dk1"/>
              </a:solidFill>
              <a:highlight>
                <a:schemeClr val="lt2"/>
              </a:highlight>
            </a:endParaRPr>
          </a:p>
        </p:txBody>
      </p:sp>
      <p:cxnSp>
        <p:nvCxnSpPr>
          <p:cNvPr id="1399" name="Google Shape;1399;g24149cb068d_1_0"/>
          <p:cNvCxnSpPr>
            <a:stCxn id="1398" idx="3"/>
            <a:endCxn id="1393" idx="1"/>
          </p:cNvCxnSpPr>
          <p:nvPr/>
        </p:nvCxnSpPr>
        <p:spPr>
          <a:xfrm flipH="1" rot="10800000">
            <a:off x="2401775" y="5238350"/>
            <a:ext cx="1483500" cy="497100"/>
          </a:xfrm>
          <a:prstGeom prst="straightConnector1">
            <a:avLst/>
          </a:prstGeom>
          <a:noFill/>
          <a:ln cap="flat" cmpd="sng" w="38100">
            <a:solidFill>
              <a:schemeClr val="dk2"/>
            </a:solidFill>
            <a:prstDash val="solid"/>
            <a:round/>
            <a:headEnd len="med" w="med" type="none"/>
            <a:tailEnd len="med" w="med" type="triangle"/>
          </a:ln>
        </p:spPr>
      </p:cxnSp>
      <p:sp>
        <p:nvSpPr>
          <p:cNvPr id="1400" name="Google Shape;1400;g24149cb068d_1_0"/>
          <p:cNvSpPr/>
          <p:nvPr/>
        </p:nvSpPr>
        <p:spPr>
          <a:xfrm>
            <a:off x="7386475" y="3179650"/>
            <a:ext cx="2286000" cy="12780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2"/>
              </a:highlight>
            </a:endParaRPr>
          </a:p>
        </p:txBody>
      </p:sp>
      <p:cxnSp>
        <p:nvCxnSpPr>
          <p:cNvPr id="1401" name="Google Shape;1401;g24149cb068d_1_0"/>
          <p:cNvCxnSpPr>
            <a:stCxn id="1392" idx="3"/>
            <a:endCxn id="1400" idx="1"/>
          </p:cNvCxnSpPr>
          <p:nvPr/>
        </p:nvCxnSpPr>
        <p:spPr>
          <a:xfrm>
            <a:off x="5843075" y="2345950"/>
            <a:ext cx="1543500" cy="1472700"/>
          </a:xfrm>
          <a:prstGeom prst="straightConnector1">
            <a:avLst/>
          </a:prstGeom>
          <a:noFill/>
          <a:ln cap="flat" cmpd="sng" w="38100">
            <a:solidFill>
              <a:schemeClr val="dk2"/>
            </a:solidFill>
            <a:prstDash val="solid"/>
            <a:round/>
            <a:headEnd len="med" w="med" type="none"/>
            <a:tailEnd len="med" w="med" type="triangle"/>
          </a:ln>
        </p:spPr>
      </p:cxnSp>
      <p:cxnSp>
        <p:nvCxnSpPr>
          <p:cNvPr id="1402" name="Google Shape;1402;g24149cb068d_1_0"/>
          <p:cNvCxnSpPr>
            <a:stCxn id="1393" idx="3"/>
            <a:endCxn id="1400" idx="1"/>
          </p:cNvCxnSpPr>
          <p:nvPr/>
        </p:nvCxnSpPr>
        <p:spPr>
          <a:xfrm flipH="1" rot="10800000">
            <a:off x="5874525" y="3818600"/>
            <a:ext cx="1512000" cy="1419600"/>
          </a:xfrm>
          <a:prstGeom prst="straightConnector1">
            <a:avLst/>
          </a:prstGeom>
          <a:noFill/>
          <a:ln cap="flat" cmpd="sng" w="38100">
            <a:solidFill>
              <a:schemeClr val="dk2"/>
            </a:solidFill>
            <a:prstDash val="solid"/>
            <a:round/>
            <a:headEnd len="med" w="med" type="none"/>
            <a:tailEnd len="med" w="med" type="triangle"/>
          </a:ln>
        </p:spPr>
      </p:cxnSp>
      <p:pic>
        <p:nvPicPr>
          <p:cNvPr id="1403" name="Google Shape;1403;g24149cb068d_1_0"/>
          <p:cNvPicPr preferRelativeResize="0"/>
          <p:nvPr/>
        </p:nvPicPr>
        <p:blipFill>
          <a:blip r:embed="rId3">
            <a:alphaModFix/>
          </a:blip>
          <a:stretch>
            <a:fillRect/>
          </a:stretch>
        </p:blipFill>
        <p:spPr>
          <a:xfrm>
            <a:off x="7438850" y="1022475"/>
            <a:ext cx="2181225" cy="2095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8" name="Shape 1408"/>
        <p:cNvGrpSpPr/>
        <p:nvPr/>
      </p:nvGrpSpPr>
      <p:grpSpPr>
        <a:xfrm>
          <a:off x="0" y="0"/>
          <a:ext cx="0" cy="0"/>
          <a:chOff x="0" y="0"/>
          <a:chExt cx="0" cy="0"/>
        </a:xfrm>
      </p:grpSpPr>
      <p:sp>
        <p:nvSpPr>
          <p:cNvPr id="1409" name="Google Shape;1409;g24149cb068d_0_200"/>
          <p:cNvSpPr/>
          <p:nvPr/>
        </p:nvSpPr>
        <p:spPr>
          <a:xfrm>
            <a:off x="412475" y="1297125"/>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Anthony Cabana</a:t>
            </a:r>
            <a:endParaRPr b="1" sz="2000">
              <a:solidFill>
                <a:schemeClr val="dk1"/>
              </a:solidFill>
              <a:highlight>
                <a:schemeClr val="lt2"/>
              </a:highlight>
            </a:endParaRPr>
          </a:p>
        </p:txBody>
      </p:sp>
      <p:sp>
        <p:nvSpPr>
          <p:cNvPr id="1410" name="Google Shape;1410;g24149cb068d_0_200"/>
          <p:cNvSpPr/>
          <p:nvPr/>
        </p:nvSpPr>
        <p:spPr>
          <a:xfrm>
            <a:off x="412475" y="26824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Soyeon Kim</a:t>
            </a:r>
            <a:endParaRPr b="1" sz="2000">
              <a:solidFill>
                <a:schemeClr val="dk1"/>
              </a:solidFill>
              <a:highlight>
                <a:schemeClr val="lt2"/>
              </a:highlight>
            </a:endParaRPr>
          </a:p>
        </p:txBody>
      </p:sp>
      <p:sp>
        <p:nvSpPr>
          <p:cNvPr id="1411" name="Google Shape;1411;g24149cb068d_0_200"/>
          <p:cNvSpPr/>
          <p:nvPr/>
        </p:nvSpPr>
        <p:spPr>
          <a:xfrm>
            <a:off x="412475" y="39603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Christian Buyson</a:t>
            </a:r>
            <a:endParaRPr b="1" sz="2100">
              <a:solidFill>
                <a:schemeClr val="dk1"/>
              </a:solidFill>
              <a:highlight>
                <a:schemeClr val="lt2"/>
              </a:highlight>
            </a:endParaRPr>
          </a:p>
        </p:txBody>
      </p:sp>
      <p:sp>
        <p:nvSpPr>
          <p:cNvPr id="1412" name="Google Shape;1412;g24149cb068d_0_200"/>
          <p:cNvSpPr/>
          <p:nvPr/>
        </p:nvSpPr>
        <p:spPr>
          <a:xfrm>
            <a:off x="3853775" y="18487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chemeClr val="lt2"/>
                </a:highlight>
              </a:rPr>
              <a:t>Soyeon Kim</a:t>
            </a:r>
            <a:endParaRPr b="1">
              <a:solidFill>
                <a:schemeClr val="dk1"/>
              </a:solidFill>
              <a:highlight>
                <a:schemeClr val="lt2"/>
              </a:highlight>
            </a:endParaRPr>
          </a:p>
        </p:txBody>
      </p:sp>
      <p:sp>
        <p:nvSpPr>
          <p:cNvPr id="1413" name="Google Shape;1413;g24149cb068d_0_200"/>
          <p:cNvSpPr/>
          <p:nvPr/>
        </p:nvSpPr>
        <p:spPr>
          <a:xfrm>
            <a:off x="3885225" y="474095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chemeClr val="lt2"/>
                </a:highlight>
              </a:rPr>
              <a:t>Christian Buyson</a:t>
            </a:r>
            <a:endParaRPr b="1">
              <a:solidFill>
                <a:schemeClr val="dk1"/>
              </a:solidFill>
              <a:highlight>
                <a:schemeClr val="lt2"/>
              </a:highlight>
            </a:endParaRPr>
          </a:p>
        </p:txBody>
      </p:sp>
      <p:cxnSp>
        <p:nvCxnSpPr>
          <p:cNvPr id="1414" name="Google Shape;1414;g24149cb068d_0_200"/>
          <p:cNvCxnSpPr>
            <a:stCxn id="1410" idx="3"/>
            <a:endCxn id="1412" idx="1"/>
          </p:cNvCxnSpPr>
          <p:nvPr/>
        </p:nvCxnSpPr>
        <p:spPr>
          <a:xfrm flipH="1" rot="10800000">
            <a:off x="2401775" y="2345950"/>
            <a:ext cx="1452000" cy="833700"/>
          </a:xfrm>
          <a:prstGeom prst="straightConnector1">
            <a:avLst/>
          </a:prstGeom>
          <a:noFill/>
          <a:ln cap="flat" cmpd="sng" w="38100">
            <a:solidFill>
              <a:schemeClr val="dk2"/>
            </a:solidFill>
            <a:prstDash val="solid"/>
            <a:round/>
            <a:headEnd len="med" w="med" type="none"/>
            <a:tailEnd len="med" w="med" type="triangle"/>
          </a:ln>
        </p:spPr>
      </p:cxnSp>
      <p:cxnSp>
        <p:nvCxnSpPr>
          <p:cNvPr id="1415" name="Google Shape;1415;g24149cb068d_0_200"/>
          <p:cNvCxnSpPr>
            <a:stCxn id="1409" idx="3"/>
            <a:endCxn id="1412" idx="1"/>
          </p:cNvCxnSpPr>
          <p:nvPr/>
        </p:nvCxnSpPr>
        <p:spPr>
          <a:xfrm>
            <a:off x="2401775" y="1794375"/>
            <a:ext cx="1452000" cy="551700"/>
          </a:xfrm>
          <a:prstGeom prst="straightConnector1">
            <a:avLst/>
          </a:prstGeom>
          <a:noFill/>
          <a:ln cap="flat" cmpd="sng" w="38100">
            <a:solidFill>
              <a:schemeClr val="dk2"/>
            </a:solidFill>
            <a:prstDash val="solid"/>
            <a:round/>
            <a:headEnd len="med" w="med" type="none"/>
            <a:tailEnd len="med" w="med" type="triangle"/>
          </a:ln>
        </p:spPr>
      </p:cxnSp>
      <p:cxnSp>
        <p:nvCxnSpPr>
          <p:cNvPr id="1416" name="Google Shape;1416;g24149cb068d_0_200"/>
          <p:cNvCxnSpPr>
            <a:stCxn id="1411" idx="3"/>
            <a:endCxn id="1413" idx="1"/>
          </p:cNvCxnSpPr>
          <p:nvPr/>
        </p:nvCxnSpPr>
        <p:spPr>
          <a:xfrm>
            <a:off x="2401775" y="4457550"/>
            <a:ext cx="1483500" cy="780600"/>
          </a:xfrm>
          <a:prstGeom prst="straightConnector1">
            <a:avLst/>
          </a:prstGeom>
          <a:noFill/>
          <a:ln cap="flat" cmpd="sng" w="38100">
            <a:solidFill>
              <a:schemeClr val="dk2"/>
            </a:solidFill>
            <a:prstDash val="solid"/>
            <a:round/>
            <a:headEnd len="med" w="med" type="none"/>
            <a:tailEnd len="med" w="med" type="triangle"/>
          </a:ln>
        </p:spPr>
      </p:cxnSp>
      <p:sp>
        <p:nvSpPr>
          <p:cNvPr id="1417" name="Google Shape;1417;g24149cb068d_0_200"/>
          <p:cNvSpPr txBox="1"/>
          <p:nvPr/>
        </p:nvSpPr>
        <p:spPr>
          <a:xfrm>
            <a:off x="412475" y="197700"/>
            <a:ext cx="100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Division #3</a:t>
            </a:r>
            <a:endParaRPr b="1" sz="4800"/>
          </a:p>
        </p:txBody>
      </p:sp>
      <p:sp>
        <p:nvSpPr>
          <p:cNvPr id="1418" name="Google Shape;1418;g24149cb068d_0_200"/>
          <p:cNvSpPr/>
          <p:nvPr/>
        </p:nvSpPr>
        <p:spPr>
          <a:xfrm>
            <a:off x="412475" y="5238200"/>
            <a:ext cx="1989300" cy="9945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chemeClr val="lt2"/>
                </a:highlight>
              </a:rPr>
              <a:t>John Edmond</a:t>
            </a:r>
            <a:endParaRPr b="1" sz="2000">
              <a:solidFill>
                <a:schemeClr val="dk1"/>
              </a:solidFill>
              <a:highlight>
                <a:schemeClr val="lt2"/>
              </a:highlight>
            </a:endParaRPr>
          </a:p>
        </p:txBody>
      </p:sp>
      <p:cxnSp>
        <p:nvCxnSpPr>
          <p:cNvPr id="1419" name="Google Shape;1419;g24149cb068d_0_200"/>
          <p:cNvCxnSpPr>
            <a:stCxn id="1418" idx="3"/>
            <a:endCxn id="1413" idx="1"/>
          </p:cNvCxnSpPr>
          <p:nvPr/>
        </p:nvCxnSpPr>
        <p:spPr>
          <a:xfrm flipH="1" rot="10800000">
            <a:off x="2401775" y="5238350"/>
            <a:ext cx="1483500" cy="497100"/>
          </a:xfrm>
          <a:prstGeom prst="straightConnector1">
            <a:avLst/>
          </a:prstGeom>
          <a:noFill/>
          <a:ln cap="flat" cmpd="sng" w="38100">
            <a:solidFill>
              <a:schemeClr val="dk2"/>
            </a:solidFill>
            <a:prstDash val="solid"/>
            <a:round/>
            <a:headEnd len="med" w="med" type="none"/>
            <a:tailEnd len="med" w="med" type="triangle"/>
          </a:ln>
        </p:spPr>
      </p:cxnSp>
      <p:sp>
        <p:nvSpPr>
          <p:cNvPr id="1420" name="Google Shape;1420;g24149cb068d_0_200"/>
          <p:cNvSpPr/>
          <p:nvPr/>
        </p:nvSpPr>
        <p:spPr>
          <a:xfrm>
            <a:off x="7386475" y="3179650"/>
            <a:ext cx="2286000" cy="1278000"/>
          </a:xfrm>
          <a:prstGeom prst="roundRect">
            <a:avLst>
              <a:gd fmla="val 16667"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2"/>
              </a:highlight>
            </a:endParaRPr>
          </a:p>
        </p:txBody>
      </p:sp>
      <p:cxnSp>
        <p:nvCxnSpPr>
          <p:cNvPr id="1421" name="Google Shape;1421;g24149cb068d_0_200"/>
          <p:cNvCxnSpPr>
            <a:stCxn id="1412" idx="3"/>
            <a:endCxn id="1420" idx="1"/>
          </p:cNvCxnSpPr>
          <p:nvPr/>
        </p:nvCxnSpPr>
        <p:spPr>
          <a:xfrm>
            <a:off x="5843075" y="2345950"/>
            <a:ext cx="1543500" cy="1472700"/>
          </a:xfrm>
          <a:prstGeom prst="straightConnector1">
            <a:avLst/>
          </a:prstGeom>
          <a:noFill/>
          <a:ln cap="flat" cmpd="sng" w="38100">
            <a:solidFill>
              <a:schemeClr val="dk2"/>
            </a:solidFill>
            <a:prstDash val="solid"/>
            <a:round/>
            <a:headEnd len="med" w="med" type="none"/>
            <a:tailEnd len="med" w="med" type="triangle"/>
          </a:ln>
        </p:spPr>
      </p:cxnSp>
      <p:cxnSp>
        <p:nvCxnSpPr>
          <p:cNvPr id="1422" name="Google Shape;1422;g24149cb068d_0_200"/>
          <p:cNvCxnSpPr>
            <a:stCxn id="1413" idx="3"/>
            <a:endCxn id="1420" idx="1"/>
          </p:cNvCxnSpPr>
          <p:nvPr/>
        </p:nvCxnSpPr>
        <p:spPr>
          <a:xfrm flipH="1" rot="10800000">
            <a:off x="5874525" y="3818600"/>
            <a:ext cx="1512000" cy="1419600"/>
          </a:xfrm>
          <a:prstGeom prst="straightConnector1">
            <a:avLst/>
          </a:prstGeom>
          <a:noFill/>
          <a:ln cap="flat" cmpd="sng" w="38100">
            <a:solidFill>
              <a:schemeClr val="dk2"/>
            </a:solidFill>
            <a:prstDash val="solid"/>
            <a:round/>
            <a:headEnd len="med" w="med" type="none"/>
            <a:tailEnd len="med" w="med" type="triangle"/>
          </a:ln>
        </p:spPr>
      </p:cxnSp>
      <p:pic>
        <p:nvPicPr>
          <p:cNvPr id="1423" name="Google Shape;1423;g24149cb068d_0_200"/>
          <p:cNvPicPr preferRelativeResize="0"/>
          <p:nvPr/>
        </p:nvPicPr>
        <p:blipFill>
          <a:blip r:embed="rId3">
            <a:alphaModFix/>
          </a:blip>
          <a:stretch>
            <a:fillRect/>
          </a:stretch>
        </p:blipFill>
        <p:spPr>
          <a:xfrm>
            <a:off x="7438850" y="1022475"/>
            <a:ext cx="2181225" cy="2095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9" name="Shape 1429"/>
        <p:cNvGrpSpPr/>
        <p:nvPr/>
      </p:nvGrpSpPr>
      <p:grpSpPr>
        <a:xfrm>
          <a:off x="0" y="0"/>
          <a:ext cx="0" cy="0"/>
          <a:chOff x="0" y="0"/>
          <a:chExt cx="0" cy="0"/>
        </a:xfrm>
      </p:grpSpPr>
      <p:sp>
        <p:nvSpPr>
          <p:cNvPr id="1430" name="Google Shape;1430;g24149cb068d_0_0"/>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1431" name="Google Shape;1431;g24149cb068d_0_0"/>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1432" name="Google Shape;1432;g24149cb068d_0_0"/>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1928f396f0_1_63"/>
          <p:cNvSpPr txBox="1"/>
          <p:nvPr>
            <p:ph idx="1" type="body"/>
          </p:nvPr>
        </p:nvSpPr>
        <p:spPr>
          <a:xfrm>
            <a:off x="838200" y="1523800"/>
            <a:ext cx="4886700" cy="42285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Knights move in a weird way</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Knights move in an L pattern</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The Knight is the only piece that can jump over other pieces!</a:t>
            </a:r>
            <a:endParaRPr/>
          </a:p>
        </p:txBody>
      </p:sp>
      <p:sp>
        <p:nvSpPr>
          <p:cNvPr id="243" name="Google Shape;243;g21928f396f0_1_63"/>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Knights (Horses)</a:t>
            </a:r>
            <a:endParaRPr/>
          </a:p>
        </p:txBody>
      </p:sp>
      <p:pic>
        <p:nvPicPr>
          <p:cNvPr id="244" name="Google Shape;244;g21928f396f0_1_63"/>
          <p:cNvPicPr preferRelativeResize="0"/>
          <p:nvPr/>
        </p:nvPicPr>
        <p:blipFill>
          <a:blip r:embed="rId3">
            <a:alphaModFix/>
          </a:blip>
          <a:stretch>
            <a:fillRect/>
          </a:stretch>
        </p:blipFill>
        <p:spPr>
          <a:xfrm>
            <a:off x="5954362" y="712195"/>
            <a:ext cx="5862963" cy="5846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1928f396f0_1_71"/>
          <p:cNvSpPr txBox="1"/>
          <p:nvPr>
            <p:ph idx="1" type="body"/>
          </p:nvPr>
        </p:nvSpPr>
        <p:spPr>
          <a:xfrm>
            <a:off x="854550" y="1533588"/>
            <a:ext cx="5055900" cy="4228500"/>
          </a:xfrm>
          <a:prstGeom prst="rect">
            <a:avLst/>
          </a:prstGeom>
        </p:spPr>
        <p:txBody>
          <a:bodyPr anchorCtr="0" anchor="t" bIns="45700" lIns="91425" spcFirstLastPara="1" rIns="91425" wrap="square" tIns="45700">
            <a:normAutofit lnSpcReduction="10000"/>
          </a:bodyPr>
          <a:lstStyle/>
          <a:p>
            <a:pPr indent="-406400" lvl="0" marL="457200" rtl="0" algn="l">
              <a:spcBef>
                <a:spcPts val="1000"/>
              </a:spcBef>
              <a:spcAft>
                <a:spcPts val="0"/>
              </a:spcAft>
              <a:buSzPts val="2800"/>
              <a:buChar char="-"/>
            </a:pPr>
            <a:r>
              <a:rPr lang="en-US"/>
              <a:t>The Queen is a combination of both the Rook &amp; the Bishop!</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This means she can move either </a:t>
            </a:r>
            <a:r>
              <a:rPr lang="en-US"/>
              <a:t>diagonally, up/down, or left/right.</a:t>
            </a:r>
            <a:r>
              <a:rPr lang="en-US"/>
              <a:t> </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She is your most powerful piece!</a:t>
            </a:r>
            <a:endParaRPr/>
          </a:p>
        </p:txBody>
      </p:sp>
      <p:sp>
        <p:nvSpPr>
          <p:cNvPr id="251" name="Google Shape;251;g21928f396f0_1_71"/>
          <p:cNvSpPr txBox="1"/>
          <p:nvPr>
            <p:ph type="title"/>
          </p:nvPr>
        </p:nvSpPr>
        <p:spPr>
          <a:xfrm>
            <a:off x="854553" y="65654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Queen</a:t>
            </a:r>
            <a:endParaRPr/>
          </a:p>
        </p:txBody>
      </p:sp>
      <p:sp>
        <p:nvSpPr>
          <p:cNvPr id="252" name="Google Shape;252;g21928f396f0_1_71"/>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3" name="Google Shape;253;g21928f396f0_1_71"/>
          <p:cNvPicPr preferRelativeResize="0"/>
          <p:nvPr/>
        </p:nvPicPr>
        <p:blipFill>
          <a:blip r:embed="rId3">
            <a:alphaModFix/>
          </a:blip>
          <a:stretch>
            <a:fillRect/>
          </a:stretch>
        </p:blipFill>
        <p:spPr>
          <a:xfrm>
            <a:off x="5894125" y="466888"/>
            <a:ext cx="6085575" cy="608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1928f396f0_1_80"/>
          <p:cNvSpPr txBox="1"/>
          <p:nvPr>
            <p:ph idx="1" type="body"/>
          </p:nvPr>
        </p:nvSpPr>
        <p:spPr>
          <a:xfrm>
            <a:off x="838199" y="1523805"/>
            <a:ext cx="5142900" cy="42285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The King can move one square in any direction.</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Protect your King at all costs!!!</a:t>
            </a:r>
            <a:endParaRPr/>
          </a:p>
        </p:txBody>
      </p:sp>
      <p:sp>
        <p:nvSpPr>
          <p:cNvPr id="260" name="Google Shape;260;g21928f396f0_1_80"/>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King</a:t>
            </a:r>
            <a:endParaRPr/>
          </a:p>
        </p:txBody>
      </p:sp>
      <p:sp>
        <p:nvSpPr>
          <p:cNvPr id="261" name="Google Shape;261;g21928f396f0_1_80"/>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2" name="Google Shape;262;g21928f396f0_1_80"/>
          <p:cNvPicPr preferRelativeResize="0"/>
          <p:nvPr/>
        </p:nvPicPr>
        <p:blipFill>
          <a:blip r:embed="rId3">
            <a:alphaModFix/>
          </a:blip>
          <a:stretch>
            <a:fillRect/>
          </a:stretch>
        </p:blipFill>
        <p:spPr>
          <a:xfrm>
            <a:off x="6265370" y="803820"/>
            <a:ext cx="5688050" cy="568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1928f396f0_1_88"/>
          <p:cNvSpPr txBox="1"/>
          <p:nvPr>
            <p:ph idx="1" type="body"/>
          </p:nvPr>
        </p:nvSpPr>
        <p:spPr>
          <a:xfrm>
            <a:off x="838197" y="1492557"/>
            <a:ext cx="10482900" cy="1218000"/>
          </a:xfrm>
          <a:prstGeom prst="rect">
            <a:avLst/>
          </a:prstGeom>
        </p:spPr>
        <p:txBody>
          <a:bodyPr anchorCtr="0" anchor="t" bIns="45700" lIns="91425" spcFirstLastPara="1" rIns="91425" wrap="square" tIns="45700">
            <a:spAutoFit/>
          </a:bodyPr>
          <a:lstStyle/>
          <a:p>
            <a:pPr indent="-457200" lvl="0" marL="457200" rtl="0" algn="l">
              <a:spcBef>
                <a:spcPts val="1000"/>
              </a:spcBef>
              <a:spcAft>
                <a:spcPts val="0"/>
              </a:spcAft>
              <a:buSzPts val="3600"/>
              <a:buChar char="-"/>
            </a:pPr>
            <a:r>
              <a:rPr lang="en-US" sz="3600"/>
              <a:t>Now it’s time to set up the chess board yourself.</a:t>
            </a:r>
            <a:endParaRPr sz="3600"/>
          </a:p>
          <a:p>
            <a:pPr indent="0" lvl="0" marL="457200" rtl="0" algn="l">
              <a:spcBef>
                <a:spcPts val="1000"/>
              </a:spcBef>
              <a:spcAft>
                <a:spcPts val="0"/>
              </a:spcAft>
              <a:buNone/>
            </a:pPr>
            <a:r>
              <a:rPr lang="en-US" sz="3600"/>
              <a:t>See if you can do it from memory</a:t>
            </a:r>
            <a:endParaRPr sz="3600"/>
          </a:p>
        </p:txBody>
      </p:sp>
      <p:sp>
        <p:nvSpPr>
          <p:cNvPr id="269" name="Google Shape;269;g21928f396f0_1_88"/>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1928f396f0_1_94"/>
          <p:cNvSpPr txBox="1"/>
          <p:nvPr>
            <p:ph idx="1" type="body"/>
          </p:nvPr>
        </p:nvSpPr>
        <p:spPr>
          <a:xfrm>
            <a:off x="838197" y="1492557"/>
            <a:ext cx="10482900" cy="3693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sp>
        <p:nvSpPr>
          <p:cNvPr id="276" name="Google Shape;276;g21928f396f0_1_94"/>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pic>
        <p:nvPicPr>
          <p:cNvPr id="277" name="Google Shape;277;g21928f396f0_1_94"/>
          <p:cNvPicPr preferRelativeResize="0"/>
          <p:nvPr/>
        </p:nvPicPr>
        <p:blipFill>
          <a:blip r:embed="rId3">
            <a:alphaModFix/>
          </a:blip>
          <a:stretch>
            <a:fillRect/>
          </a:stretch>
        </p:blipFill>
        <p:spPr>
          <a:xfrm>
            <a:off x="2827738" y="146166"/>
            <a:ext cx="6536525" cy="656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2"/>
          <p:cNvSpPr txBox="1"/>
          <p:nvPr>
            <p:ph idx="1" type="body"/>
          </p:nvPr>
        </p:nvSpPr>
        <p:spPr>
          <a:xfrm>
            <a:off x="6484441" y="2661779"/>
            <a:ext cx="4872638" cy="320206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solidFill>
                  <a:schemeClr val="lt1"/>
                </a:solidFill>
                <a:latin typeface="Arial"/>
                <a:ea typeface="Arial"/>
                <a:cs typeface="Arial"/>
                <a:sym typeface="Arial"/>
              </a:rPr>
              <a:t>Name</a:t>
            </a:r>
            <a:endParaRPr sz="2800">
              <a:solidFill>
                <a:schemeClr val="lt1"/>
              </a:solidFill>
              <a:latin typeface="Arial"/>
              <a:ea typeface="Arial"/>
              <a:cs typeface="Arial"/>
              <a:sym typeface="Arial"/>
            </a:endParaRPr>
          </a:p>
          <a:p>
            <a:pPr indent="-342900" lvl="0" marL="342900" rtl="0" algn="l">
              <a:lnSpc>
                <a:spcPct val="90000"/>
              </a:lnSpc>
              <a:spcBef>
                <a:spcPts val="1000"/>
              </a:spcBef>
              <a:spcAft>
                <a:spcPts val="0"/>
              </a:spcAft>
              <a:buClr>
                <a:schemeClr val="dk1"/>
              </a:buClr>
              <a:buSzPts val="2800"/>
              <a:buChar char="•"/>
            </a:pPr>
            <a:r>
              <a:rPr lang="en-US" sz="2800">
                <a:solidFill>
                  <a:schemeClr val="lt1"/>
                </a:solidFill>
                <a:latin typeface="Arial"/>
                <a:ea typeface="Arial"/>
                <a:cs typeface="Arial"/>
                <a:sym typeface="Arial"/>
              </a:rPr>
              <a:t>Grade</a:t>
            </a:r>
            <a:endParaRPr>
              <a:solidFill>
                <a:schemeClr val="lt1"/>
              </a:solidFill>
            </a:endParaRPr>
          </a:p>
          <a:p>
            <a:pPr indent="-342900" lvl="0" marL="342900" rtl="0" algn="l">
              <a:lnSpc>
                <a:spcPct val="90000"/>
              </a:lnSpc>
              <a:spcBef>
                <a:spcPts val="1000"/>
              </a:spcBef>
              <a:spcAft>
                <a:spcPts val="0"/>
              </a:spcAft>
              <a:buClr>
                <a:schemeClr val="dk1"/>
              </a:buClr>
              <a:buSzPts val="2800"/>
              <a:buChar char="•"/>
            </a:pPr>
            <a:r>
              <a:rPr lang="en-US" sz="2800">
                <a:solidFill>
                  <a:schemeClr val="lt1"/>
                </a:solidFill>
              </a:rPr>
              <a:t>Do you know to play Chess?</a:t>
            </a:r>
            <a:endParaRPr>
              <a:solidFill>
                <a:schemeClr val="lt1"/>
              </a:solidFill>
            </a:endParaRPr>
          </a:p>
        </p:txBody>
      </p:sp>
      <p:sp>
        <p:nvSpPr>
          <p:cNvPr id="130" name="Google Shape;130;p2"/>
          <p:cNvSpPr txBox="1"/>
          <p:nvPr>
            <p:ph type="title"/>
          </p:nvPr>
        </p:nvSpPr>
        <p:spPr>
          <a:xfrm>
            <a:off x="6484441" y="1645585"/>
            <a:ext cx="4127462" cy="11448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Hello, World!</a:t>
            </a:r>
            <a:endParaRPr b="1">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 name="Shape 283"/>
        <p:cNvGrpSpPr/>
        <p:nvPr/>
      </p:nvGrpSpPr>
      <p:grpSpPr>
        <a:xfrm>
          <a:off x="0" y="0"/>
          <a:ext cx="0" cy="0"/>
          <a:chOff x="0" y="0"/>
          <a:chExt cx="0" cy="0"/>
        </a:xfrm>
      </p:grpSpPr>
      <p:sp>
        <p:nvSpPr>
          <p:cNvPr id="284" name="Google Shape;284;p21"/>
          <p:cNvSpPr txBox="1"/>
          <p:nvPr>
            <p:ph type="title"/>
          </p:nvPr>
        </p:nvSpPr>
        <p:spPr>
          <a:xfrm>
            <a:off x="751405" y="1140923"/>
            <a:ext cx="5270403" cy="135583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285" name="Google Shape;285;p21"/>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286" name="Google Shape;286;p21"/>
          <p:cNvPicPr preferRelativeResize="0"/>
          <p:nvPr/>
        </p:nvPicPr>
        <p:blipFill rotWithShape="1">
          <a:blip r:embed="rId3">
            <a:alphaModFix/>
          </a:blip>
          <a:srcRect b="0" l="0" r="0" t="0"/>
          <a:stretch/>
        </p:blipFill>
        <p:spPr>
          <a:xfrm>
            <a:off x="6483639" y="1279467"/>
            <a:ext cx="5672573" cy="42990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2</a:t>
            </a:r>
            <a:r>
              <a:rPr b="1" lang="en-US" sz="6600">
                <a:latin typeface="Arial"/>
                <a:ea typeface="Arial"/>
                <a:cs typeface="Arial"/>
                <a:sym typeface="Arial"/>
              </a:rPr>
              <a:t>:</a:t>
            </a:r>
            <a:endParaRPr b="1" sz="6600">
              <a:latin typeface="Arial"/>
              <a:ea typeface="Arial"/>
              <a:cs typeface="Arial"/>
              <a:sym typeface="Arial"/>
            </a:endParaRPr>
          </a:p>
        </p:txBody>
      </p:sp>
      <p:sp>
        <p:nvSpPr>
          <p:cNvPr id="294" name="Google Shape;294;p46"/>
          <p:cNvSpPr txBox="1"/>
          <p:nvPr/>
        </p:nvSpPr>
        <p:spPr>
          <a:xfrm>
            <a:off x="3267775" y="3231897"/>
            <a:ext cx="5037000" cy="2781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2400"/>
              </a:spcBef>
              <a:spcAft>
                <a:spcPts val="0"/>
              </a:spcAft>
              <a:buClr>
                <a:schemeClr val="lt1"/>
              </a:buClr>
              <a:buSzPts val="2400"/>
              <a:buFont typeface="Arial"/>
              <a:buChar char="•"/>
            </a:pPr>
            <a:r>
              <a:rPr b="1" lang="en-US" sz="2400">
                <a:solidFill>
                  <a:schemeClr val="lt1"/>
                </a:solidFill>
              </a:rPr>
              <a:t>learn strategies involving pawns and bishops</a:t>
            </a:r>
            <a:endParaRPr b="1" sz="2400">
              <a:solidFill>
                <a:schemeClr val="lt1"/>
              </a:solidFill>
            </a:endParaRPr>
          </a:p>
          <a:p>
            <a:pPr indent="-457200" lvl="0" marL="457200" marR="0" rtl="0" algn="l">
              <a:lnSpc>
                <a:spcPct val="90000"/>
              </a:lnSpc>
              <a:spcBef>
                <a:spcPts val="2400"/>
              </a:spcBef>
              <a:spcAft>
                <a:spcPts val="0"/>
              </a:spcAft>
              <a:buClr>
                <a:schemeClr val="lt1"/>
              </a:buClr>
              <a:buSzPts val="2400"/>
              <a:buChar char="•"/>
            </a:pPr>
            <a:r>
              <a:rPr b="1" lang="en-US" sz="2400">
                <a:solidFill>
                  <a:schemeClr val="lt1"/>
                </a:solidFill>
              </a:rPr>
              <a:t>practice using pawns and bishops on the board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1928f396f0_1_101"/>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Pawn Strategies</a:t>
            </a:r>
            <a:endParaRPr/>
          </a:p>
        </p:txBody>
      </p:sp>
      <p:sp>
        <p:nvSpPr>
          <p:cNvPr id="301" name="Google Shape;301;g21928f396f0_1_101"/>
          <p:cNvSpPr txBox="1"/>
          <p:nvPr>
            <p:ph idx="4294967295" type="body"/>
          </p:nvPr>
        </p:nvSpPr>
        <p:spPr>
          <a:xfrm>
            <a:off x="5539299" y="1669005"/>
            <a:ext cx="5142900" cy="42285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Clr>
                <a:schemeClr val="lt1"/>
              </a:buClr>
              <a:buSzPts val="2800"/>
              <a:buChar char="-"/>
            </a:pPr>
            <a:r>
              <a:rPr lang="en-US">
                <a:solidFill>
                  <a:schemeClr val="lt1"/>
                </a:solidFill>
              </a:rPr>
              <a:t>Pawns like to be promoted on the other side of the board.</a:t>
            </a:r>
            <a:endParaRPr>
              <a:solidFill>
                <a:schemeClr val="lt1"/>
              </a:solidFill>
            </a:endParaRPr>
          </a:p>
          <a:p>
            <a:pPr indent="-406400" lvl="0" marL="457200" rtl="0" algn="l">
              <a:spcBef>
                <a:spcPts val="0"/>
              </a:spcBef>
              <a:spcAft>
                <a:spcPts val="0"/>
              </a:spcAft>
              <a:buClr>
                <a:schemeClr val="lt1"/>
              </a:buClr>
              <a:buSzPts val="2800"/>
              <a:buChar char="-"/>
            </a:pPr>
            <a:r>
              <a:rPr lang="en-US">
                <a:solidFill>
                  <a:schemeClr val="lt1"/>
                </a:solidFill>
              </a:rPr>
              <a:t>When the pawn reaches to the other side, it can promote to either a queen, rook, knight, or bishop.</a:t>
            </a:r>
            <a:endParaRPr>
              <a:solidFill>
                <a:schemeClr val="lt1"/>
              </a:solidFill>
            </a:endParaRPr>
          </a:p>
          <a:p>
            <a:pPr indent="-406400" lvl="0" marL="457200" rtl="0" algn="l">
              <a:spcBef>
                <a:spcPts val="0"/>
              </a:spcBef>
              <a:spcAft>
                <a:spcPts val="0"/>
              </a:spcAft>
              <a:buClr>
                <a:schemeClr val="lt1"/>
              </a:buClr>
              <a:buSzPts val="2800"/>
              <a:buChar char="-"/>
            </a:pPr>
            <a:r>
              <a:rPr lang="en-US">
                <a:solidFill>
                  <a:schemeClr val="lt1"/>
                </a:solidFill>
              </a:rPr>
              <a:t>So, one path to victory using pawns is the player to get the most pawns promoted at the other side of the board.</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1d15bed12a0_0_1"/>
          <p:cNvPicPr preferRelativeResize="0"/>
          <p:nvPr/>
        </p:nvPicPr>
        <p:blipFill>
          <a:blip r:embed="rId3">
            <a:alphaModFix/>
          </a:blip>
          <a:stretch>
            <a:fillRect/>
          </a:stretch>
        </p:blipFill>
        <p:spPr>
          <a:xfrm>
            <a:off x="5190450" y="304800"/>
            <a:ext cx="6553201" cy="6553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21cdb012e7_0_0"/>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Pawn Race</a:t>
            </a:r>
            <a:endParaRPr/>
          </a:p>
        </p:txBody>
      </p:sp>
      <p:pic>
        <p:nvPicPr>
          <p:cNvPr id="314" name="Google Shape;314;g221cdb012e7_0_0"/>
          <p:cNvPicPr preferRelativeResize="0"/>
          <p:nvPr/>
        </p:nvPicPr>
        <p:blipFill>
          <a:blip r:embed="rId3">
            <a:alphaModFix/>
          </a:blip>
          <a:stretch>
            <a:fillRect/>
          </a:stretch>
        </p:blipFill>
        <p:spPr>
          <a:xfrm>
            <a:off x="763200" y="1849736"/>
            <a:ext cx="4591050" cy="4695825"/>
          </a:xfrm>
          <a:prstGeom prst="rect">
            <a:avLst/>
          </a:prstGeom>
          <a:noFill/>
          <a:ln>
            <a:noFill/>
          </a:ln>
        </p:spPr>
      </p:pic>
      <p:sp>
        <p:nvSpPr>
          <p:cNvPr id="315" name="Google Shape;315;g221cdb012e7_0_0"/>
          <p:cNvSpPr txBox="1"/>
          <p:nvPr/>
        </p:nvSpPr>
        <p:spPr>
          <a:xfrm>
            <a:off x="6619500" y="2088225"/>
            <a:ext cx="50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6" name="Google Shape;316;g221cdb012e7_0_0"/>
          <p:cNvSpPr txBox="1"/>
          <p:nvPr/>
        </p:nvSpPr>
        <p:spPr>
          <a:xfrm>
            <a:off x="5886600" y="3360800"/>
            <a:ext cx="56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rPr>
              <a:t>Which pawn will promote first?</a:t>
            </a:r>
            <a:endParaRPr sz="3000">
              <a:solidFill>
                <a:schemeClr val="lt1"/>
              </a:solidFill>
            </a:endParaRPr>
          </a:p>
        </p:txBody>
      </p:sp>
      <p:sp>
        <p:nvSpPr>
          <p:cNvPr id="317" name="Google Shape;317;g221cdb012e7_0_0"/>
          <p:cNvSpPr txBox="1"/>
          <p:nvPr/>
        </p:nvSpPr>
        <p:spPr>
          <a:xfrm>
            <a:off x="5886600" y="2088225"/>
            <a:ext cx="53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8" name="Google Shape;318;g221cdb012e7_0_0"/>
          <p:cNvSpPr txBox="1"/>
          <p:nvPr/>
        </p:nvSpPr>
        <p:spPr>
          <a:xfrm>
            <a:off x="5886600" y="1613238"/>
            <a:ext cx="5304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Both white and black are trying to promote their pawn to a queen.</a:t>
            </a:r>
            <a:endParaRPr sz="30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21d14cadd7_0_8"/>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Can White Promote Safely Here?</a:t>
            </a:r>
            <a:endParaRPr/>
          </a:p>
        </p:txBody>
      </p:sp>
      <p:pic>
        <p:nvPicPr>
          <p:cNvPr id="325" name="Google Shape;325;g221d14cadd7_0_8"/>
          <p:cNvPicPr preferRelativeResize="0"/>
          <p:nvPr/>
        </p:nvPicPr>
        <p:blipFill>
          <a:blip r:embed="rId3">
            <a:alphaModFix/>
          </a:blip>
          <a:stretch>
            <a:fillRect/>
          </a:stretch>
        </p:blipFill>
        <p:spPr>
          <a:xfrm>
            <a:off x="5753950" y="1605436"/>
            <a:ext cx="5095102" cy="51176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21d14cadd7_0_29"/>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Can White Promote Safely Here?</a:t>
            </a:r>
            <a:endParaRPr/>
          </a:p>
        </p:txBody>
      </p:sp>
      <p:pic>
        <p:nvPicPr>
          <p:cNvPr id="332" name="Google Shape;332;g221d14cadd7_0_29"/>
          <p:cNvPicPr preferRelativeResize="0"/>
          <p:nvPr/>
        </p:nvPicPr>
        <p:blipFill>
          <a:blip r:embed="rId3">
            <a:alphaModFix/>
          </a:blip>
          <a:stretch>
            <a:fillRect/>
          </a:stretch>
        </p:blipFill>
        <p:spPr>
          <a:xfrm>
            <a:off x="6207675" y="1522836"/>
            <a:ext cx="5087467" cy="51176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21d14cadd7_0_14"/>
          <p:cNvSpPr txBox="1"/>
          <p:nvPr>
            <p:ph type="title"/>
          </p:nvPr>
        </p:nvSpPr>
        <p:spPr>
          <a:xfrm>
            <a:off x="908000" y="476911"/>
            <a:ext cx="9714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One Square Can Really Make the Difference!</a:t>
            </a:r>
            <a:endParaRPr/>
          </a:p>
        </p:txBody>
      </p:sp>
      <p:pic>
        <p:nvPicPr>
          <p:cNvPr id="339" name="Google Shape;339;g221d14cadd7_0_14"/>
          <p:cNvPicPr preferRelativeResize="0"/>
          <p:nvPr/>
        </p:nvPicPr>
        <p:blipFill>
          <a:blip r:embed="rId3">
            <a:alphaModFix/>
          </a:blip>
          <a:stretch>
            <a:fillRect/>
          </a:stretch>
        </p:blipFill>
        <p:spPr>
          <a:xfrm>
            <a:off x="588325" y="1641475"/>
            <a:ext cx="5193574" cy="5216524"/>
          </a:xfrm>
          <a:prstGeom prst="rect">
            <a:avLst/>
          </a:prstGeom>
          <a:noFill/>
          <a:ln>
            <a:noFill/>
          </a:ln>
        </p:spPr>
      </p:pic>
      <p:pic>
        <p:nvPicPr>
          <p:cNvPr id="340" name="Google Shape;340;g221d14cadd7_0_14"/>
          <p:cNvPicPr preferRelativeResize="0"/>
          <p:nvPr/>
        </p:nvPicPr>
        <p:blipFill>
          <a:blip r:embed="rId4">
            <a:alphaModFix/>
          </a:blip>
          <a:stretch>
            <a:fillRect/>
          </a:stretch>
        </p:blipFill>
        <p:spPr>
          <a:xfrm>
            <a:off x="5998275" y="1575186"/>
            <a:ext cx="5087467" cy="51176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sp>
        <p:nvSpPr>
          <p:cNvPr id="346" name="Google Shape;346;g221d14cadd7_0_45"/>
          <p:cNvSpPr txBox="1"/>
          <p:nvPr>
            <p:ph idx="1" type="body"/>
          </p:nvPr>
        </p:nvSpPr>
        <p:spPr>
          <a:xfrm>
            <a:off x="750950" y="2242855"/>
            <a:ext cx="10482900" cy="2170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chemeClr val="lt1"/>
              </a:buClr>
              <a:buSzPts val="2000"/>
              <a:buFont typeface="Arial"/>
              <a:buNone/>
            </a:pPr>
            <a:r>
              <a:rPr lang="en-US" sz="5000"/>
              <a:t>So, how do we quickly determine if the pawn can promote safely in time?</a:t>
            </a:r>
            <a:endParaRPr sz="5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221d14cadd7_0_39"/>
          <p:cNvPicPr preferRelativeResize="0"/>
          <p:nvPr/>
        </p:nvPicPr>
        <p:blipFill>
          <a:blip r:embed="rId3">
            <a:alphaModFix/>
          </a:blip>
          <a:stretch>
            <a:fillRect/>
          </a:stretch>
        </p:blipFill>
        <p:spPr>
          <a:xfrm>
            <a:off x="396725" y="214300"/>
            <a:ext cx="6467475" cy="6429375"/>
          </a:xfrm>
          <a:prstGeom prst="rect">
            <a:avLst/>
          </a:prstGeom>
          <a:noFill/>
          <a:ln>
            <a:noFill/>
          </a:ln>
        </p:spPr>
      </p:pic>
      <p:sp>
        <p:nvSpPr>
          <p:cNvPr id="353" name="Google Shape;353;g221d14cadd7_0_39"/>
          <p:cNvSpPr txBox="1"/>
          <p:nvPr/>
        </p:nvSpPr>
        <p:spPr>
          <a:xfrm>
            <a:off x="7483350" y="988850"/>
            <a:ext cx="3769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Calibri"/>
                <a:ea typeface="Calibri"/>
                <a:cs typeface="Calibri"/>
                <a:sym typeface="Calibri"/>
              </a:rPr>
              <a:t>The trick is to draw a diagonal line and create a box towards the direction of the king like in this picture.</a:t>
            </a:r>
            <a:endParaRPr sz="2500">
              <a:solidFill>
                <a:schemeClr val="lt1"/>
              </a:solidFill>
              <a:latin typeface="Calibri"/>
              <a:ea typeface="Calibri"/>
              <a:cs typeface="Calibri"/>
              <a:sym typeface="Calibri"/>
            </a:endParaRPr>
          </a:p>
        </p:txBody>
      </p:sp>
      <p:sp>
        <p:nvSpPr>
          <p:cNvPr id="354" name="Google Shape;354;g221d14cadd7_0_39"/>
          <p:cNvSpPr txBox="1"/>
          <p:nvPr/>
        </p:nvSpPr>
        <p:spPr>
          <a:xfrm>
            <a:off x="7483350" y="3274825"/>
            <a:ext cx="376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Calibri"/>
                <a:ea typeface="Calibri"/>
                <a:cs typeface="Calibri"/>
                <a:sym typeface="Calibri"/>
              </a:rPr>
              <a:t>If the king is outside of this box, the pawn will safely promote before the king is able to capture the pawn.</a:t>
            </a:r>
            <a:endParaRPr sz="25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 name="Shape 136"/>
        <p:cNvGrpSpPr/>
        <p:nvPr/>
      </p:nvGrpSpPr>
      <p:grpSpPr>
        <a:xfrm>
          <a:off x="0" y="0"/>
          <a:ext cx="0" cy="0"/>
          <a:chOff x="0" y="0"/>
          <a:chExt cx="0" cy="0"/>
        </a:xfrm>
      </p:grpSpPr>
      <p:sp>
        <p:nvSpPr>
          <p:cNvPr id="137" name="Google Shape;137;p3"/>
          <p:cNvSpPr txBox="1"/>
          <p:nvPr>
            <p:ph type="title"/>
          </p:nvPr>
        </p:nvSpPr>
        <p:spPr>
          <a:xfrm>
            <a:off x="838200" y="696686"/>
            <a:ext cx="7652657" cy="7388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4400"/>
              <a:buNone/>
            </a:pPr>
            <a:r>
              <a:rPr lang="en-US">
                <a:solidFill>
                  <a:schemeClr val="lt1"/>
                </a:solidFill>
              </a:rPr>
              <a:t>Expectations</a:t>
            </a:r>
            <a:endParaRPr/>
          </a:p>
        </p:txBody>
      </p:sp>
      <p:sp>
        <p:nvSpPr>
          <p:cNvPr id="138" name="Google Shape;138;p3"/>
          <p:cNvSpPr/>
          <p:nvPr/>
        </p:nvSpPr>
        <p:spPr>
          <a:xfrm>
            <a:off x="6515452" y="3286432"/>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p3"/>
          <p:cNvSpPr/>
          <p:nvPr/>
        </p:nvSpPr>
        <p:spPr>
          <a:xfrm>
            <a:off x="925814" y="2045110"/>
            <a:ext cx="3254477" cy="1651819"/>
          </a:xfrm>
          <a:prstGeom prst="roundRect">
            <a:avLst>
              <a:gd fmla="val 16667" name="adj"/>
            </a:avLst>
          </a:prstGeom>
          <a:solidFill>
            <a:srgbClr val="A8F0DD"/>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5C88"/>
                </a:solidFill>
                <a:latin typeface="Arial"/>
                <a:ea typeface="Arial"/>
                <a:cs typeface="Arial"/>
                <a:sym typeface="Arial"/>
              </a:rPr>
              <a:t>Always be respectful of others</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4888213" y="2045110"/>
            <a:ext cx="3254477" cy="1651819"/>
          </a:xfrm>
          <a:prstGeom prst="roundRect">
            <a:avLst>
              <a:gd fmla="val 16667" name="adj"/>
            </a:avLst>
          </a:prstGeom>
          <a:solidFill>
            <a:srgbClr val="85FFCC"/>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5C88"/>
                </a:solidFill>
                <a:latin typeface="Arial"/>
                <a:ea typeface="Arial"/>
                <a:cs typeface="Arial"/>
                <a:sym typeface="Arial"/>
              </a:rPr>
              <a:t>Have fun!</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925813" y="4057691"/>
            <a:ext cx="3254477" cy="1651819"/>
          </a:xfrm>
          <a:prstGeom prst="roundRect">
            <a:avLst>
              <a:gd fmla="val 16667" name="adj"/>
            </a:avLst>
          </a:prstGeom>
          <a:solidFill>
            <a:srgbClr val="91E5CF"/>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5C88"/>
                </a:solidFill>
                <a:latin typeface="Arial"/>
                <a:ea typeface="Arial"/>
                <a:cs typeface="Arial"/>
                <a:sym typeface="Arial"/>
              </a:rPr>
              <a:t>Respect our technology</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4933473" y="4057691"/>
            <a:ext cx="3254477" cy="1651819"/>
          </a:xfrm>
          <a:prstGeom prst="roundRect">
            <a:avLst>
              <a:gd fmla="val 16667" name="adj"/>
            </a:avLst>
          </a:prstGeom>
          <a:solidFill>
            <a:srgbClr val="A1FFE6"/>
          </a:solidFill>
          <a:ln>
            <a:noFill/>
          </a:ln>
          <a:effectLst>
            <a:outerShdw blurRad="203200" sx="102000" rotWithShape="0" algn="t" sy="102000">
              <a:srgbClr val="000000">
                <a:alpha val="1254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5C88"/>
                </a:solidFill>
                <a:latin typeface="Arial"/>
                <a:ea typeface="Arial"/>
                <a:cs typeface="Arial"/>
                <a:sym typeface="Arial"/>
              </a:rPr>
              <a:t>Trust the learning process</a:t>
            </a:r>
            <a:endParaRPr b="0" i="0" sz="1400" u="none" cap="none" strike="noStrike">
              <a:solidFill>
                <a:srgbClr val="000000"/>
              </a:solidFill>
              <a:latin typeface="Arial"/>
              <a:ea typeface="Arial"/>
              <a:cs typeface="Arial"/>
              <a:sym typeface="Arial"/>
            </a:endParaRPr>
          </a:p>
        </p:txBody>
      </p:sp>
      <p:pic>
        <p:nvPicPr>
          <p:cNvPr descr="A picture containing logo&#10;&#10;Description automatically generated" id="143" name="Google Shape;143;p3"/>
          <p:cNvPicPr preferRelativeResize="0"/>
          <p:nvPr/>
        </p:nvPicPr>
        <p:blipFill rotWithShape="1">
          <a:blip r:embed="rId3">
            <a:alphaModFix/>
          </a:blip>
          <a:srcRect b="0" l="0" r="0" t="0"/>
          <a:stretch/>
        </p:blipFill>
        <p:spPr>
          <a:xfrm>
            <a:off x="8793901" y="159311"/>
            <a:ext cx="2924038" cy="3050074"/>
          </a:xfrm>
          <a:prstGeom prst="rect">
            <a:avLst/>
          </a:prstGeom>
          <a:noFill/>
          <a:ln>
            <a:noFill/>
          </a:ln>
        </p:spPr>
      </p:pic>
      <p:pic>
        <p:nvPicPr>
          <p:cNvPr descr="Logo&#10;&#10;Description automatically generated" id="144" name="Google Shape;144;p3"/>
          <p:cNvPicPr preferRelativeResize="0"/>
          <p:nvPr/>
        </p:nvPicPr>
        <p:blipFill rotWithShape="1">
          <a:blip r:embed="rId4">
            <a:alphaModFix/>
          </a:blip>
          <a:srcRect b="0" l="0" r="0" t="0"/>
          <a:stretch/>
        </p:blipFill>
        <p:spPr>
          <a:xfrm>
            <a:off x="0" y="5006876"/>
            <a:ext cx="1533216" cy="1793540"/>
          </a:xfrm>
          <a:prstGeom prst="rect">
            <a:avLst/>
          </a:prstGeom>
          <a:noFill/>
          <a:ln>
            <a:noFill/>
          </a:ln>
        </p:spPr>
      </p:pic>
      <p:pic>
        <p:nvPicPr>
          <p:cNvPr id="145" name="Google Shape;145;p3"/>
          <p:cNvPicPr preferRelativeResize="0"/>
          <p:nvPr/>
        </p:nvPicPr>
        <p:blipFill rotWithShape="1">
          <a:blip r:embed="rId5">
            <a:alphaModFix/>
          </a:blip>
          <a:srcRect b="0" l="0" r="0" t="0"/>
          <a:stretch/>
        </p:blipFill>
        <p:spPr>
          <a:xfrm>
            <a:off x="9248150" y="3754839"/>
            <a:ext cx="2943850" cy="2943850"/>
          </a:xfrm>
          <a:prstGeom prst="rect">
            <a:avLst/>
          </a:prstGeom>
          <a:noFill/>
          <a:ln>
            <a:noFill/>
          </a:ln>
        </p:spPr>
      </p:pic>
      <p:sp>
        <p:nvSpPr>
          <p:cNvPr id="146" name="Google Shape;146;p3"/>
          <p:cNvSpPr/>
          <p:nvPr/>
        </p:nvSpPr>
        <p:spPr>
          <a:xfrm>
            <a:off x="6604000" y="159300"/>
            <a:ext cx="2025900" cy="1197300"/>
          </a:xfrm>
          <a:prstGeom prst="wedgeRoundRectCallout">
            <a:avLst>
              <a:gd fmla="val 123386" name="adj1"/>
              <a:gd fmla="val 453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Roboto Black"/>
                <a:ea typeface="Roboto Black"/>
                <a:cs typeface="Roboto Black"/>
                <a:sym typeface="Roboto Black"/>
              </a:rPr>
              <a:t>Remember to  ask your sensei questions!!!</a:t>
            </a:r>
            <a:endParaRPr sz="2000">
              <a:latin typeface="Roboto Black"/>
              <a:ea typeface="Roboto Black"/>
              <a:cs typeface="Roboto Black"/>
              <a:sym typeface="Robo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21d14cadd7_0_23"/>
          <p:cNvSpPr txBox="1"/>
          <p:nvPr>
            <p:ph type="title"/>
          </p:nvPr>
        </p:nvSpPr>
        <p:spPr>
          <a:xfrm>
            <a:off x="768400" y="487275"/>
            <a:ext cx="10719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It’s White’s turn! Can White promote safely?</a:t>
            </a:r>
            <a:endParaRPr/>
          </a:p>
        </p:txBody>
      </p:sp>
      <p:pic>
        <p:nvPicPr>
          <p:cNvPr id="361" name="Google Shape;361;g221d14cadd7_0_23"/>
          <p:cNvPicPr preferRelativeResize="0"/>
          <p:nvPr/>
        </p:nvPicPr>
        <p:blipFill>
          <a:blip r:embed="rId3">
            <a:alphaModFix/>
          </a:blip>
          <a:stretch>
            <a:fillRect/>
          </a:stretch>
        </p:blipFill>
        <p:spPr>
          <a:xfrm>
            <a:off x="553728" y="1226175"/>
            <a:ext cx="5334813" cy="5327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21d14cadd7_0_56"/>
          <p:cNvSpPr txBox="1"/>
          <p:nvPr>
            <p:ph type="title"/>
          </p:nvPr>
        </p:nvSpPr>
        <p:spPr>
          <a:xfrm>
            <a:off x="768400" y="487275"/>
            <a:ext cx="10719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What if it’s Black’s turn?</a:t>
            </a:r>
            <a:endParaRPr/>
          </a:p>
        </p:txBody>
      </p:sp>
      <p:pic>
        <p:nvPicPr>
          <p:cNvPr id="368" name="Google Shape;368;g221d14cadd7_0_56"/>
          <p:cNvPicPr preferRelativeResize="0"/>
          <p:nvPr/>
        </p:nvPicPr>
        <p:blipFill>
          <a:blip r:embed="rId3">
            <a:alphaModFix/>
          </a:blip>
          <a:stretch>
            <a:fillRect/>
          </a:stretch>
        </p:blipFill>
        <p:spPr>
          <a:xfrm>
            <a:off x="850400" y="1226175"/>
            <a:ext cx="5334813" cy="5327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196056841e_0_0"/>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Bishop Strategies</a:t>
            </a:r>
            <a:endParaRPr/>
          </a:p>
        </p:txBody>
      </p:sp>
      <p:sp>
        <p:nvSpPr>
          <p:cNvPr id="375" name="Google Shape;375;g2196056841e_0_0"/>
          <p:cNvSpPr txBox="1"/>
          <p:nvPr>
            <p:ph idx="4294967295" type="body"/>
          </p:nvPr>
        </p:nvSpPr>
        <p:spPr>
          <a:xfrm>
            <a:off x="5410199" y="1523805"/>
            <a:ext cx="5142900" cy="4228500"/>
          </a:xfrm>
          <a:prstGeom prst="rect">
            <a:avLst/>
          </a:prstGeom>
        </p:spPr>
        <p:txBody>
          <a:bodyPr anchorCtr="0" anchor="t" bIns="45700" lIns="91425" spcFirstLastPara="1" rIns="91425" wrap="square" tIns="45700">
            <a:noAutofit/>
          </a:bodyPr>
          <a:lstStyle/>
          <a:p>
            <a:pPr indent="-405765" lvl="0" marL="457200" rtl="0" algn="l">
              <a:lnSpc>
                <a:spcPct val="70000"/>
              </a:lnSpc>
              <a:spcBef>
                <a:spcPts val="1000"/>
              </a:spcBef>
              <a:spcAft>
                <a:spcPts val="0"/>
              </a:spcAft>
              <a:buClr>
                <a:schemeClr val="lt1"/>
              </a:buClr>
              <a:buSzPts val="2790"/>
              <a:buChar char="-"/>
            </a:pPr>
            <a:r>
              <a:rPr lang="en-US" sz="2790">
                <a:solidFill>
                  <a:schemeClr val="lt1"/>
                </a:solidFill>
              </a:rPr>
              <a:t>Bishops like to take control of open diagonals</a:t>
            </a:r>
            <a:endParaRPr sz="2790">
              <a:solidFill>
                <a:schemeClr val="lt1"/>
              </a:solidFill>
            </a:endParaRPr>
          </a:p>
          <a:p>
            <a:pPr indent="0" lvl="0" marL="0" rtl="0" algn="l">
              <a:lnSpc>
                <a:spcPct val="70000"/>
              </a:lnSpc>
              <a:spcBef>
                <a:spcPts val="1000"/>
              </a:spcBef>
              <a:spcAft>
                <a:spcPts val="0"/>
              </a:spcAft>
              <a:buSzPts val="1018"/>
              <a:buNone/>
            </a:pPr>
            <a:r>
              <a:t/>
            </a:r>
            <a:endParaRPr sz="1171">
              <a:solidFill>
                <a:schemeClr val="lt1"/>
              </a:solidFill>
            </a:endParaRPr>
          </a:p>
          <a:p>
            <a:pPr indent="-405765" lvl="0" marL="457200" rtl="0" algn="l">
              <a:lnSpc>
                <a:spcPct val="70000"/>
              </a:lnSpc>
              <a:spcBef>
                <a:spcPts val="1000"/>
              </a:spcBef>
              <a:spcAft>
                <a:spcPts val="0"/>
              </a:spcAft>
              <a:buClr>
                <a:schemeClr val="lt1"/>
              </a:buClr>
              <a:buSzPts val="2790"/>
              <a:buChar char="-"/>
            </a:pPr>
            <a:r>
              <a:rPr lang="en-US" sz="2790">
                <a:solidFill>
                  <a:schemeClr val="lt1"/>
                </a:solidFill>
              </a:rPr>
              <a:t>Each player has a bishop that moves only on dark squares and a bishop that moves only on light squares</a:t>
            </a:r>
            <a:endParaRPr sz="2790">
              <a:solidFill>
                <a:schemeClr val="lt1"/>
              </a:solidFill>
            </a:endParaRPr>
          </a:p>
          <a:p>
            <a:pPr indent="0" lvl="0" marL="0" rtl="0" algn="l">
              <a:lnSpc>
                <a:spcPct val="70000"/>
              </a:lnSpc>
              <a:spcBef>
                <a:spcPts val="1000"/>
              </a:spcBef>
              <a:spcAft>
                <a:spcPts val="0"/>
              </a:spcAft>
              <a:buSzPts val="1018"/>
              <a:buNone/>
            </a:pPr>
            <a:r>
              <a:t/>
            </a:r>
            <a:endParaRPr sz="1263">
              <a:solidFill>
                <a:schemeClr val="lt1"/>
              </a:solidFill>
            </a:endParaRPr>
          </a:p>
          <a:p>
            <a:pPr indent="-405765" lvl="0" marL="457200" rtl="0" algn="l">
              <a:lnSpc>
                <a:spcPct val="70000"/>
              </a:lnSpc>
              <a:spcBef>
                <a:spcPts val="1000"/>
              </a:spcBef>
              <a:spcAft>
                <a:spcPts val="0"/>
              </a:spcAft>
              <a:buClr>
                <a:schemeClr val="lt1"/>
              </a:buClr>
              <a:buSzPts val="2790"/>
              <a:buChar char="-"/>
            </a:pPr>
            <a:r>
              <a:rPr lang="en-US" sz="2790">
                <a:solidFill>
                  <a:schemeClr val="lt1"/>
                </a:solidFill>
              </a:rPr>
              <a:t>So, with pawns and bishops on the board, you want to push pawns so that you can open diagonals for your bishops.</a:t>
            </a:r>
            <a:endParaRPr sz="2790">
              <a:solidFill>
                <a:schemeClr val="lt1"/>
              </a:solidFill>
            </a:endParaRPr>
          </a:p>
          <a:p>
            <a:pPr indent="0" lvl="0" marL="0" rtl="0" algn="l">
              <a:lnSpc>
                <a:spcPct val="70000"/>
              </a:lnSpc>
              <a:spcBef>
                <a:spcPts val="1000"/>
              </a:spcBef>
              <a:spcAft>
                <a:spcPts val="0"/>
              </a:spcAft>
              <a:buSzPts val="1018"/>
              <a:buNone/>
            </a:pPr>
            <a:r>
              <a:t/>
            </a:r>
            <a:endParaRPr sz="279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g1d15bed12a0_0_8"/>
          <p:cNvPicPr preferRelativeResize="0"/>
          <p:nvPr/>
        </p:nvPicPr>
        <p:blipFill>
          <a:blip r:embed="rId3">
            <a:alphaModFix/>
          </a:blip>
          <a:stretch>
            <a:fillRect/>
          </a:stretch>
        </p:blipFill>
        <p:spPr>
          <a:xfrm>
            <a:off x="5715425" y="907836"/>
            <a:ext cx="4896500" cy="4874725"/>
          </a:xfrm>
          <a:prstGeom prst="rect">
            <a:avLst/>
          </a:prstGeom>
          <a:noFill/>
          <a:ln>
            <a:noFill/>
          </a:ln>
        </p:spPr>
      </p:pic>
      <p:sp>
        <p:nvSpPr>
          <p:cNvPr id="382" name="Google Shape;382;g1d15bed12a0_0_8"/>
          <p:cNvSpPr txBox="1"/>
          <p:nvPr/>
        </p:nvSpPr>
        <p:spPr>
          <a:xfrm>
            <a:off x="731525" y="430300"/>
            <a:ext cx="44214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lt1"/>
                </a:solidFill>
                <a:latin typeface="Calibri"/>
                <a:ea typeface="Calibri"/>
                <a:cs typeface="Calibri"/>
                <a:sym typeface="Calibri"/>
              </a:rPr>
              <a:t>Note: </a:t>
            </a:r>
            <a:r>
              <a:rPr lang="en-US" sz="2200">
                <a:solidFill>
                  <a:schemeClr val="lt1"/>
                </a:solidFill>
                <a:latin typeface="Calibri"/>
                <a:ea typeface="Calibri"/>
                <a:cs typeface="Calibri"/>
                <a:sym typeface="Calibri"/>
              </a:rPr>
              <a:t>The best position for a bishop is one where it commands an open diagonal, and cannot be attacked by enemy pawns or knights.</a:t>
            </a:r>
            <a:endParaRPr sz="22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1dbbed3c82_0_14"/>
          <p:cNvSpPr txBox="1"/>
          <p:nvPr>
            <p:ph idx="1" type="body"/>
          </p:nvPr>
        </p:nvSpPr>
        <p:spPr>
          <a:xfrm>
            <a:off x="838200" y="1730700"/>
            <a:ext cx="3056100" cy="4130700"/>
          </a:xfrm>
          <a:prstGeom prst="rect">
            <a:avLst/>
          </a:prstGeom>
        </p:spPr>
        <p:txBody>
          <a:bodyPr anchorCtr="0" anchor="t" bIns="45700" lIns="91425" spcFirstLastPara="1" rIns="91425" wrap="square" tIns="45700">
            <a:spAutoFit/>
          </a:bodyPr>
          <a:lstStyle/>
          <a:p>
            <a:pPr indent="-361950" lvl="0" marL="457200" rtl="0" algn="l">
              <a:spcBef>
                <a:spcPts val="1000"/>
              </a:spcBef>
              <a:spcAft>
                <a:spcPts val="0"/>
              </a:spcAft>
              <a:buSzPts val="2100"/>
              <a:buChar char="•"/>
            </a:pPr>
            <a:r>
              <a:rPr lang="en-US" sz="2100"/>
              <a:t>e4-pawn is a </a:t>
            </a:r>
            <a:r>
              <a:rPr lang="en-US" sz="2100"/>
              <a:t>popular</a:t>
            </a:r>
            <a:r>
              <a:rPr lang="en-US" sz="2100"/>
              <a:t> move because it takes control of the middle and opens up  your light-square bishop</a:t>
            </a:r>
            <a:endParaRPr sz="2100"/>
          </a:p>
          <a:p>
            <a:pPr indent="0" lvl="0" marL="0" rtl="0" algn="l">
              <a:spcBef>
                <a:spcPts val="1000"/>
              </a:spcBef>
              <a:spcAft>
                <a:spcPts val="0"/>
              </a:spcAft>
              <a:buNone/>
            </a:pPr>
            <a:r>
              <a:t/>
            </a:r>
            <a:endParaRPr sz="2100"/>
          </a:p>
          <a:p>
            <a:pPr indent="-361950" lvl="0" marL="457200" rtl="0" algn="l">
              <a:spcBef>
                <a:spcPts val="1000"/>
              </a:spcBef>
              <a:spcAft>
                <a:spcPts val="0"/>
              </a:spcAft>
              <a:buSzPts val="2100"/>
              <a:buChar char="•"/>
            </a:pPr>
            <a:r>
              <a:rPr lang="en-US" sz="2100"/>
              <a:t>d4-pawn is the next best move as it takes control of the middle and opens up your dark-square bishop</a:t>
            </a:r>
            <a:endParaRPr sz="2100"/>
          </a:p>
        </p:txBody>
      </p:sp>
      <p:sp>
        <p:nvSpPr>
          <p:cNvPr id="389" name="Google Shape;389;g21dbbed3c82_0_14"/>
          <p:cNvSpPr txBox="1"/>
          <p:nvPr>
            <p:ph type="title"/>
          </p:nvPr>
        </p:nvSpPr>
        <p:spPr>
          <a:xfrm>
            <a:off x="838200" y="664375"/>
            <a:ext cx="3056100" cy="71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US" sz="2750"/>
              <a:t>Use Pawns to Open Bishops</a:t>
            </a:r>
            <a:endParaRPr sz="2750"/>
          </a:p>
        </p:txBody>
      </p:sp>
      <p:pic>
        <p:nvPicPr>
          <p:cNvPr id="390" name="Google Shape;390;g21dbbed3c82_0_14"/>
          <p:cNvPicPr preferRelativeResize="0"/>
          <p:nvPr/>
        </p:nvPicPr>
        <p:blipFill rotWithShape="1">
          <a:blip r:embed="rId3">
            <a:alphaModFix/>
          </a:blip>
          <a:srcRect b="2390" l="3899" r="2142" t="1593"/>
          <a:stretch/>
        </p:blipFill>
        <p:spPr>
          <a:xfrm>
            <a:off x="4085750" y="559400"/>
            <a:ext cx="5391725" cy="5412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21d14cadd7_0_80"/>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Bad Bishop</a:t>
            </a:r>
            <a:endParaRPr/>
          </a:p>
        </p:txBody>
      </p:sp>
      <p:pic>
        <p:nvPicPr>
          <p:cNvPr id="397" name="Google Shape;397;g221d14cadd7_0_80"/>
          <p:cNvPicPr preferRelativeResize="0"/>
          <p:nvPr/>
        </p:nvPicPr>
        <p:blipFill>
          <a:blip r:embed="rId3">
            <a:alphaModFix/>
          </a:blip>
          <a:stretch>
            <a:fillRect/>
          </a:stretch>
        </p:blipFill>
        <p:spPr>
          <a:xfrm>
            <a:off x="698100" y="1767982"/>
            <a:ext cx="4691343" cy="4691343"/>
          </a:xfrm>
          <a:prstGeom prst="rect">
            <a:avLst/>
          </a:prstGeom>
          <a:noFill/>
          <a:ln>
            <a:noFill/>
          </a:ln>
        </p:spPr>
      </p:pic>
      <p:sp>
        <p:nvSpPr>
          <p:cNvPr id="398" name="Google Shape;398;g221d14cadd7_0_80"/>
          <p:cNvSpPr txBox="1"/>
          <p:nvPr/>
        </p:nvSpPr>
        <p:spPr>
          <a:xfrm>
            <a:off x="6473100" y="1102175"/>
            <a:ext cx="4251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Bishops are bad when they have no access to open squares in their diagonals and are blocked by </a:t>
            </a:r>
            <a:r>
              <a:rPr lang="en-US" sz="4000">
                <a:solidFill>
                  <a:schemeClr val="lt1"/>
                </a:solidFill>
              </a:rPr>
              <a:t>their</a:t>
            </a:r>
            <a:r>
              <a:rPr lang="en-US" sz="4000">
                <a:solidFill>
                  <a:schemeClr val="lt1"/>
                </a:solidFill>
              </a:rPr>
              <a:t> own pieces. </a:t>
            </a:r>
            <a:endParaRPr sz="40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21d14cadd7_0_87"/>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Good Bishop</a:t>
            </a:r>
            <a:endParaRPr/>
          </a:p>
        </p:txBody>
      </p:sp>
      <p:pic>
        <p:nvPicPr>
          <p:cNvPr id="405" name="Google Shape;405;g221d14cadd7_0_87"/>
          <p:cNvPicPr preferRelativeResize="0"/>
          <p:nvPr/>
        </p:nvPicPr>
        <p:blipFill>
          <a:blip r:embed="rId3">
            <a:alphaModFix/>
          </a:blip>
          <a:stretch>
            <a:fillRect/>
          </a:stretch>
        </p:blipFill>
        <p:spPr>
          <a:xfrm>
            <a:off x="487850" y="1558036"/>
            <a:ext cx="5117612" cy="5117612"/>
          </a:xfrm>
          <a:prstGeom prst="rect">
            <a:avLst/>
          </a:prstGeom>
          <a:noFill/>
          <a:ln>
            <a:noFill/>
          </a:ln>
        </p:spPr>
      </p:pic>
      <p:sp>
        <p:nvSpPr>
          <p:cNvPr id="406" name="Google Shape;406;g221d14cadd7_0_87"/>
          <p:cNvSpPr txBox="1"/>
          <p:nvPr/>
        </p:nvSpPr>
        <p:spPr>
          <a:xfrm>
            <a:off x="6333175" y="1558025"/>
            <a:ext cx="5143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Bishops are good when they are not blocked by their own pieces and have more freedom to move in their diagonals.</a:t>
            </a:r>
            <a:endParaRPr sz="40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1dbbed3c82_0_27"/>
          <p:cNvSpPr txBox="1"/>
          <p:nvPr>
            <p:ph idx="1" type="body"/>
          </p:nvPr>
        </p:nvSpPr>
        <p:spPr>
          <a:xfrm>
            <a:off x="6088825" y="1879800"/>
            <a:ext cx="3953400" cy="30954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100"/>
              <a:t>Pros:</a:t>
            </a:r>
            <a:endParaRPr sz="2100"/>
          </a:p>
          <a:p>
            <a:pPr indent="-361950" lvl="0" marL="457200" rtl="0" algn="l">
              <a:spcBef>
                <a:spcPts val="1000"/>
              </a:spcBef>
              <a:spcAft>
                <a:spcPts val="0"/>
              </a:spcAft>
              <a:buSzPts val="2100"/>
              <a:buChar char="•"/>
            </a:pPr>
            <a:r>
              <a:rPr lang="en-US" sz="2100"/>
              <a:t>Less common</a:t>
            </a:r>
            <a:endParaRPr sz="2100"/>
          </a:p>
          <a:p>
            <a:pPr indent="-361950" lvl="0" marL="457200" rtl="0" algn="l">
              <a:spcBef>
                <a:spcPts val="0"/>
              </a:spcBef>
              <a:spcAft>
                <a:spcPts val="0"/>
              </a:spcAft>
              <a:buSzPts val="2100"/>
              <a:buChar char="•"/>
            </a:pPr>
            <a:r>
              <a:rPr lang="en-US" sz="2100"/>
              <a:t>Solid</a:t>
            </a:r>
            <a:endParaRPr sz="2100"/>
          </a:p>
          <a:p>
            <a:pPr indent="-361950" lvl="0" marL="457200" rtl="0" algn="l">
              <a:spcBef>
                <a:spcPts val="0"/>
              </a:spcBef>
              <a:spcAft>
                <a:spcPts val="0"/>
              </a:spcAft>
              <a:buSzPts val="2100"/>
              <a:buChar char="•"/>
            </a:pPr>
            <a:r>
              <a:rPr lang="en-US" sz="2100"/>
              <a:t>Does not block the f2-pawn</a:t>
            </a:r>
            <a:endParaRPr sz="2100"/>
          </a:p>
          <a:p>
            <a:pPr indent="0" lvl="0" marL="0" rtl="0" algn="l">
              <a:spcBef>
                <a:spcPts val="1000"/>
              </a:spcBef>
              <a:spcAft>
                <a:spcPts val="0"/>
              </a:spcAft>
              <a:buNone/>
            </a:pPr>
            <a:r>
              <a:rPr lang="en-US" sz="2100"/>
              <a:t>Cons:</a:t>
            </a:r>
            <a:endParaRPr sz="2100"/>
          </a:p>
          <a:p>
            <a:pPr indent="-361950" lvl="0" marL="457200" rtl="0" algn="l">
              <a:spcBef>
                <a:spcPts val="1000"/>
              </a:spcBef>
              <a:spcAft>
                <a:spcPts val="0"/>
              </a:spcAft>
              <a:buSzPts val="2100"/>
              <a:buChar char="•"/>
            </a:pPr>
            <a:r>
              <a:rPr lang="en-US" sz="2100"/>
              <a:t>Does not put immediate pressure on Black</a:t>
            </a:r>
            <a:endParaRPr sz="2100"/>
          </a:p>
          <a:p>
            <a:pPr indent="-361950" lvl="0" marL="457200" rtl="0" algn="l">
              <a:spcBef>
                <a:spcPts val="0"/>
              </a:spcBef>
              <a:spcAft>
                <a:spcPts val="0"/>
              </a:spcAft>
              <a:buSzPts val="2100"/>
              <a:buChar char="•"/>
            </a:pPr>
            <a:r>
              <a:rPr lang="en-US" sz="2100"/>
              <a:t>The bishop could come under attack by d5-pawn</a:t>
            </a:r>
            <a:endParaRPr sz="2100"/>
          </a:p>
        </p:txBody>
      </p:sp>
      <p:sp>
        <p:nvSpPr>
          <p:cNvPr id="413" name="Google Shape;413;g21dbbed3c82_0_27"/>
          <p:cNvSpPr txBox="1"/>
          <p:nvPr>
            <p:ph type="title"/>
          </p:nvPr>
        </p:nvSpPr>
        <p:spPr>
          <a:xfrm>
            <a:off x="6032275" y="390100"/>
            <a:ext cx="4066500" cy="795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Bishop Opening Full Strategy </a:t>
            </a:r>
            <a:endParaRPr/>
          </a:p>
        </p:txBody>
      </p:sp>
      <p:pic>
        <p:nvPicPr>
          <p:cNvPr id="414" name="Google Shape;414;g21dbbed3c82_0_27"/>
          <p:cNvPicPr preferRelativeResize="0"/>
          <p:nvPr/>
        </p:nvPicPr>
        <p:blipFill>
          <a:blip r:embed="rId3">
            <a:alphaModFix/>
          </a:blip>
          <a:stretch>
            <a:fillRect/>
          </a:stretch>
        </p:blipFill>
        <p:spPr>
          <a:xfrm>
            <a:off x="193625" y="177500"/>
            <a:ext cx="5690801" cy="5690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0eec47811e_0_2"/>
          <p:cNvSpPr txBox="1"/>
          <p:nvPr>
            <p:ph idx="1" type="body"/>
          </p:nvPr>
        </p:nvSpPr>
        <p:spPr>
          <a:xfrm>
            <a:off x="838197" y="1492557"/>
            <a:ext cx="10482900" cy="1588500"/>
          </a:xfrm>
          <a:prstGeom prst="rect">
            <a:avLst/>
          </a:prstGeom>
        </p:spPr>
        <p:txBody>
          <a:bodyPr anchorCtr="0" anchor="t" bIns="45700" lIns="91425" spcFirstLastPara="1" rIns="91425" wrap="square" tIns="45700">
            <a:spAutoFit/>
          </a:bodyPr>
          <a:lstStyle/>
          <a:p>
            <a:pPr indent="-457200" lvl="0" marL="457200" rtl="0" algn="l">
              <a:spcBef>
                <a:spcPts val="1000"/>
              </a:spcBef>
              <a:spcAft>
                <a:spcPts val="0"/>
              </a:spcAft>
              <a:buSzPts val="3600"/>
              <a:buChar char="-"/>
            </a:pPr>
            <a:r>
              <a:rPr lang="en-US" sz="3600"/>
              <a:t>Now it’s time to practice </a:t>
            </a:r>
            <a:r>
              <a:rPr lang="en-US" sz="3600"/>
              <a:t>our pawn and bishop strategies on the chess board.</a:t>
            </a:r>
            <a:endParaRPr sz="3600"/>
          </a:p>
          <a:p>
            <a:pPr indent="-457200" lvl="0" marL="457200" rtl="0" algn="l">
              <a:spcBef>
                <a:spcPts val="0"/>
              </a:spcBef>
              <a:spcAft>
                <a:spcPts val="0"/>
              </a:spcAft>
              <a:buSzPts val="3600"/>
              <a:buChar char="-"/>
            </a:pPr>
            <a:r>
              <a:rPr lang="en-US" sz="3600"/>
              <a:t>Remember how pawns and bishops move. </a:t>
            </a:r>
            <a:endParaRPr sz="3600"/>
          </a:p>
        </p:txBody>
      </p:sp>
      <p:sp>
        <p:nvSpPr>
          <p:cNvPr id="421" name="Google Shape;421;g20eec47811e_0_2"/>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sp>
        <p:nvSpPr>
          <p:cNvPr id="428" name="Google Shape;428;g21fded47c47_0_0"/>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429" name="Google Shape;429;g21fded47c47_0_0"/>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430" name="Google Shape;430;g21fded47c47_0_0"/>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 name="Shape 152"/>
        <p:cNvGrpSpPr/>
        <p:nvPr/>
      </p:nvGrpSpPr>
      <p:grpSpPr>
        <a:xfrm>
          <a:off x="0" y="0"/>
          <a:ext cx="0" cy="0"/>
          <a:chOff x="0" y="0"/>
          <a:chExt cx="0" cy="0"/>
        </a:xfrm>
      </p:grpSpPr>
      <p:sp>
        <p:nvSpPr>
          <p:cNvPr id="153" name="Google Shape;153;p4"/>
          <p:cNvSpPr txBox="1"/>
          <p:nvPr>
            <p:ph idx="1" type="body"/>
          </p:nvPr>
        </p:nvSpPr>
        <p:spPr>
          <a:xfrm>
            <a:off x="1198605" y="1938034"/>
            <a:ext cx="9325308" cy="3515116"/>
          </a:xfrm>
          <a:prstGeom prst="rect">
            <a:avLst/>
          </a:prstGeom>
          <a:noFill/>
          <a:ln>
            <a:noFill/>
          </a:ln>
        </p:spPr>
        <p:txBody>
          <a:bodyPr anchorCtr="0" anchor="t" bIns="45700" lIns="91425" spcFirstLastPara="1" rIns="91425" wrap="square" tIns="45700">
            <a:normAutofit lnSpcReduction="10000"/>
          </a:bodyPr>
          <a:lstStyle/>
          <a:p>
            <a:pPr indent="-133350" lvl="0" marL="285750" rtl="0" algn="l">
              <a:lnSpc>
                <a:spcPct val="90000"/>
              </a:lnSpc>
              <a:spcBef>
                <a:spcPts val="0"/>
              </a:spcBef>
              <a:spcAft>
                <a:spcPts val="0"/>
              </a:spcAft>
              <a:buClr>
                <a:schemeClr val="lt1"/>
              </a:buClr>
              <a:buSzPts val="2400"/>
              <a:buNone/>
            </a:pPr>
            <a:r>
              <a:rPr lang="en-US" sz="2800"/>
              <a:t>#1 Goal: To have FUN</a:t>
            </a:r>
            <a:endParaRPr sz="2800"/>
          </a:p>
          <a:p>
            <a:pPr indent="-133350" lvl="0" marL="285750" rtl="0" algn="l">
              <a:lnSpc>
                <a:spcPct val="90000"/>
              </a:lnSpc>
              <a:spcBef>
                <a:spcPts val="0"/>
              </a:spcBef>
              <a:spcAft>
                <a:spcPts val="0"/>
              </a:spcAft>
              <a:buClr>
                <a:schemeClr val="lt1"/>
              </a:buClr>
              <a:buSzPts val="2400"/>
              <a:buNone/>
            </a:pPr>
            <a:r>
              <a:t/>
            </a:r>
            <a:endParaRPr sz="2800"/>
          </a:p>
          <a:p>
            <a:pPr indent="-133350" lvl="0" marL="285750" rtl="0" algn="l">
              <a:lnSpc>
                <a:spcPct val="90000"/>
              </a:lnSpc>
              <a:spcBef>
                <a:spcPts val="0"/>
              </a:spcBef>
              <a:spcAft>
                <a:spcPts val="0"/>
              </a:spcAft>
              <a:buClr>
                <a:schemeClr val="lt1"/>
              </a:buClr>
              <a:buSzPts val="2400"/>
              <a:buNone/>
            </a:pPr>
            <a:r>
              <a:rPr lang="en-US" sz="2800"/>
              <a:t>#2 Goal: Learn the fundamentals of chess</a:t>
            </a:r>
            <a:endParaRPr sz="2800"/>
          </a:p>
          <a:p>
            <a:pPr indent="-133350" lvl="0" marL="285750" rtl="0" algn="l">
              <a:lnSpc>
                <a:spcPct val="90000"/>
              </a:lnSpc>
              <a:spcBef>
                <a:spcPts val="0"/>
              </a:spcBef>
              <a:spcAft>
                <a:spcPts val="0"/>
              </a:spcAft>
              <a:buClr>
                <a:schemeClr val="lt1"/>
              </a:buClr>
              <a:buSzPts val="2400"/>
              <a:buNone/>
            </a:pPr>
            <a:r>
              <a:t/>
            </a:r>
            <a:endParaRPr sz="2800"/>
          </a:p>
          <a:p>
            <a:pPr indent="0" lvl="0" marL="152400" rtl="0" algn="l">
              <a:lnSpc>
                <a:spcPct val="90000"/>
              </a:lnSpc>
              <a:spcBef>
                <a:spcPts val="0"/>
              </a:spcBef>
              <a:spcAft>
                <a:spcPts val="0"/>
              </a:spcAft>
              <a:buClr>
                <a:schemeClr val="lt1"/>
              </a:buClr>
              <a:buSzPts val="2400"/>
              <a:buNone/>
            </a:pPr>
            <a:r>
              <a:rPr lang="en-US" sz="2800"/>
              <a:t>#3 Goal: Learn some awesome strategies to help you beat your parents!</a:t>
            </a:r>
            <a:endParaRPr sz="2800"/>
          </a:p>
          <a:p>
            <a:pPr indent="0" lvl="0" marL="152400" rtl="0" algn="l">
              <a:lnSpc>
                <a:spcPct val="90000"/>
              </a:lnSpc>
              <a:spcBef>
                <a:spcPts val="0"/>
              </a:spcBef>
              <a:spcAft>
                <a:spcPts val="0"/>
              </a:spcAft>
              <a:buClr>
                <a:schemeClr val="lt1"/>
              </a:buClr>
              <a:buSzPts val="2400"/>
              <a:buNone/>
            </a:pPr>
            <a:r>
              <a:t/>
            </a:r>
            <a:endParaRPr sz="2800"/>
          </a:p>
          <a:p>
            <a:pPr indent="0" lvl="0" marL="152400" rtl="0" algn="l">
              <a:lnSpc>
                <a:spcPct val="90000"/>
              </a:lnSpc>
              <a:spcBef>
                <a:spcPts val="0"/>
              </a:spcBef>
              <a:spcAft>
                <a:spcPts val="0"/>
              </a:spcAft>
              <a:buClr>
                <a:schemeClr val="lt1"/>
              </a:buClr>
              <a:buSzPts val="2400"/>
              <a:buNone/>
            </a:pPr>
            <a:r>
              <a:rPr lang="en-US" sz="2800"/>
              <a:t>#4 Goal: Improve critical thinking and problem-solving skills.</a:t>
            </a:r>
            <a:endParaRPr sz="2800"/>
          </a:p>
        </p:txBody>
      </p:sp>
      <p:sp>
        <p:nvSpPr>
          <p:cNvPr id="154" name="Google Shape;154;p4"/>
          <p:cNvSpPr txBox="1"/>
          <p:nvPr>
            <p:ph type="title"/>
          </p:nvPr>
        </p:nvSpPr>
        <p:spPr>
          <a:xfrm>
            <a:off x="838200" y="696686"/>
            <a:ext cx="10482943" cy="7388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a:t>CLUB GOALS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 name="Shape 436"/>
        <p:cNvGrpSpPr/>
        <p:nvPr/>
      </p:nvGrpSpPr>
      <p:grpSpPr>
        <a:xfrm>
          <a:off x="0" y="0"/>
          <a:ext cx="0" cy="0"/>
          <a:chOff x="0" y="0"/>
          <a:chExt cx="0" cy="0"/>
        </a:xfrm>
      </p:grpSpPr>
      <p:sp>
        <p:nvSpPr>
          <p:cNvPr id="437" name="Google Shape;437;p47"/>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3</a:t>
            </a:r>
            <a:r>
              <a:rPr b="1" lang="en-US" sz="6600">
                <a:latin typeface="Arial"/>
                <a:ea typeface="Arial"/>
                <a:cs typeface="Arial"/>
                <a:sym typeface="Arial"/>
              </a:rPr>
              <a:t>:</a:t>
            </a:r>
            <a:endParaRPr b="1" sz="6600">
              <a:latin typeface="Arial"/>
              <a:ea typeface="Arial"/>
              <a:cs typeface="Arial"/>
              <a:sym typeface="Arial"/>
            </a:endParaRPr>
          </a:p>
        </p:txBody>
      </p:sp>
      <p:sp>
        <p:nvSpPr>
          <p:cNvPr id="438" name="Google Shape;438;p47"/>
          <p:cNvSpPr txBox="1"/>
          <p:nvPr/>
        </p:nvSpPr>
        <p:spPr>
          <a:xfrm>
            <a:off x="3232775" y="2864495"/>
            <a:ext cx="5037000" cy="3114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Font typeface="Arial"/>
              <a:buChar char="•"/>
            </a:pPr>
            <a:r>
              <a:rPr b="1" lang="en-US" sz="2400">
                <a:solidFill>
                  <a:schemeClr val="lt1"/>
                </a:solidFill>
              </a:rPr>
              <a:t>learn how to use the king and queen together</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discuss what is checkmate and stalemate</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learn how to checkmate with a queen and king vs king</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discuss Scholar’s Mate (4 move checkmate)</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0efb3b5ad7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7900">
                <a:solidFill>
                  <a:schemeClr val="lt1"/>
                </a:solidFill>
              </a:rPr>
              <a:t>Checkmate v</a:t>
            </a:r>
            <a:r>
              <a:rPr lang="en-US" sz="7900"/>
              <a:t>s</a:t>
            </a:r>
            <a:r>
              <a:rPr lang="en-US" sz="7900">
                <a:solidFill>
                  <a:schemeClr val="lt1"/>
                </a:solidFill>
              </a:rPr>
              <a:t> </a:t>
            </a:r>
            <a:r>
              <a:rPr lang="en-US" sz="7900"/>
              <a:t>Stalemate</a:t>
            </a:r>
            <a:endParaRPr sz="7900"/>
          </a:p>
        </p:txBody>
      </p:sp>
      <p:sp>
        <p:nvSpPr>
          <p:cNvPr id="445" name="Google Shape;445;g20efb3b5ad7_0_18"/>
          <p:cNvSpPr txBox="1"/>
          <p:nvPr>
            <p:ph idx="1" type="body"/>
          </p:nvPr>
        </p:nvSpPr>
        <p:spPr>
          <a:xfrm>
            <a:off x="838200" y="1825625"/>
            <a:ext cx="4994700" cy="4351200"/>
          </a:xfrm>
          <a:prstGeom prst="rect">
            <a:avLst/>
          </a:prstGeom>
          <a:solidFill>
            <a:schemeClr val="dk1"/>
          </a:solidFill>
        </p:spPr>
        <p:txBody>
          <a:bodyPr anchorCtr="0" anchor="t" bIns="45700" lIns="91425" spcFirstLastPara="1" rIns="91425" wrap="square" tIns="45700">
            <a:normAutofit/>
          </a:bodyPr>
          <a:lstStyle/>
          <a:p>
            <a:pPr indent="-342900" lvl="0" marL="457200" rtl="0" algn="l">
              <a:spcBef>
                <a:spcPts val="1000"/>
              </a:spcBef>
              <a:spcAft>
                <a:spcPts val="0"/>
              </a:spcAft>
              <a:buClr>
                <a:schemeClr val="lt1"/>
              </a:buClr>
              <a:buSzPts val="1800"/>
              <a:buChar char="•"/>
            </a:pPr>
            <a:r>
              <a:rPr lang="en-US">
                <a:solidFill>
                  <a:schemeClr val="lt1"/>
                </a:solidFill>
              </a:rPr>
              <a:t>A checkmate in chess is a game-ending state in which one player's king is threatened, and the player cannot move their king out of danger or take the threatening piece.</a:t>
            </a:r>
            <a:endParaRPr>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When a player successfully puts their opponent in checkmate, they win the game.</a:t>
            </a:r>
            <a:endParaRPr>
              <a:solidFill>
                <a:schemeClr val="lt1"/>
              </a:solidFill>
            </a:endParaRPr>
          </a:p>
        </p:txBody>
      </p:sp>
      <p:sp>
        <p:nvSpPr>
          <p:cNvPr id="446" name="Google Shape;446;g20efb3b5ad7_0_18"/>
          <p:cNvSpPr txBox="1"/>
          <p:nvPr>
            <p:ph idx="2" type="body"/>
          </p:nvPr>
        </p:nvSpPr>
        <p:spPr>
          <a:xfrm>
            <a:off x="6172200" y="1825625"/>
            <a:ext cx="5181600" cy="4351200"/>
          </a:xfrm>
          <a:prstGeom prst="rect">
            <a:avLst/>
          </a:prstGeom>
          <a:solidFill>
            <a:schemeClr val="lt1"/>
          </a:solidFill>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highlight>
                  <a:schemeClr val="lt1"/>
                </a:highlight>
              </a:rPr>
              <a:t>Just like with Checkmate, in a Stalemate the King cannot move—he has no Safe Squares</a:t>
            </a:r>
            <a:endParaRPr>
              <a:highlight>
                <a:schemeClr val="lt1"/>
              </a:highlight>
            </a:endParaRPr>
          </a:p>
          <a:p>
            <a:pPr indent="-342900" lvl="0" marL="457200" rtl="0" algn="l">
              <a:spcBef>
                <a:spcPts val="0"/>
              </a:spcBef>
              <a:spcAft>
                <a:spcPts val="0"/>
              </a:spcAft>
              <a:buSzPts val="1800"/>
              <a:buChar char="•"/>
            </a:pPr>
            <a:r>
              <a:rPr lang="en-US">
                <a:highlight>
                  <a:schemeClr val="lt1"/>
                </a:highlight>
              </a:rPr>
              <a:t>In fact, a Stalemate happens when there are no legal moves, just like Checkmate</a:t>
            </a:r>
            <a:endParaRPr>
              <a:highlight>
                <a:schemeClr val="lt1"/>
              </a:highlight>
            </a:endParaRPr>
          </a:p>
          <a:p>
            <a:pPr indent="-342900" lvl="0" marL="457200" rtl="0" algn="l">
              <a:spcBef>
                <a:spcPts val="0"/>
              </a:spcBef>
              <a:spcAft>
                <a:spcPts val="0"/>
              </a:spcAft>
              <a:buSzPts val="1800"/>
              <a:buChar char="•"/>
            </a:pPr>
            <a:r>
              <a:rPr lang="en-US">
                <a:highlight>
                  <a:schemeClr val="lt1"/>
                </a:highlight>
              </a:rPr>
              <a:t>The only difference is that since the King isn't threatened, the attacker can't claim a win and the game is declared a Draw!</a:t>
            </a:r>
            <a:endParaRPr>
              <a:highlight>
                <a:schemeClr val="lt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 name="Shape 451"/>
        <p:cNvGrpSpPr/>
        <p:nvPr/>
      </p:nvGrpSpPr>
      <p:grpSpPr>
        <a:xfrm>
          <a:off x="0" y="0"/>
          <a:ext cx="0" cy="0"/>
          <a:chOff x="0" y="0"/>
          <a:chExt cx="0" cy="0"/>
        </a:xfrm>
      </p:grpSpPr>
      <p:sp>
        <p:nvSpPr>
          <p:cNvPr id="452" name="Google Shape;452;g20efb3b5ad7_0_3"/>
          <p:cNvSpPr txBox="1"/>
          <p:nvPr>
            <p:ph type="title"/>
          </p:nvPr>
        </p:nvSpPr>
        <p:spPr>
          <a:xfrm>
            <a:off x="1083128" y="591523"/>
            <a:ext cx="10482900" cy="738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t>Checkmate</a:t>
            </a:r>
            <a:endParaRPr/>
          </a:p>
        </p:txBody>
      </p:sp>
      <p:sp>
        <p:nvSpPr>
          <p:cNvPr id="453" name="Google Shape;453;g20efb3b5ad7_0_3"/>
          <p:cNvSpPr txBox="1"/>
          <p:nvPr>
            <p:ph idx="1" type="body"/>
          </p:nvPr>
        </p:nvSpPr>
        <p:spPr>
          <a:xfrm>
            <a:off x="838197" y="1492557"/>
            <a:ext cx="10482900" cy="3693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90000"/>
              </a:lnSpc>
              <a:spcBef>
                <a:spcPts val="1000"/>
              </a:spcBef>
              <a:spcAft>
                <a:spcPts val="0"/>
              </a:spcAft>
              <a:buClr>
                <a:schemeClr val="lt1"/>
              </a:buClr>
              <a:buSzPts val="2000"/>
              <a:buFont typeface="Arial"/>
              <a:buNone/>
            </a:pPr>
            <a:r>
              <a:rPr lang="en-US"/>
              <a:t>Its whites move, can you find the checkmate?</a:t>
            </a:r>
            <a:endParaRPr/>
          </a:p>
        </p:txBody>
      </p:sp>
      <p:sp>
        <p:nvSpPr>
          <p:cNvPr id="454" name="Google Shape;454;g20efb3b5ad7_0_3"/>
          <p:cNvSpPr/>
          <p:nvPr/>
        </p:nvSpPr>
        <p:spPr>
          <a:xfrm>
            <a:off x="5422475" y="3718663"/>
            <a:ext cx="1246800" cy="7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g20efb3b5ad7_0_3"/>
          <p:cNvPicPr preferRelativeResize="0"/>
          <p:nvPr/>
        </p:nvPicPr>
        <p:blipFill>
          <a:blip r:embed="rId3">
            <a:alphaModFix/>
          </a:blip>
          <a:stretch>
            <a:fillRect/>
          </a:stretch>
        </p:blipFill>
        <p:spPr>
          <a:xfrm>
            <a:off x="372099" y="1989819"/>
            <a:ext cx="4621475" cy="4621411"/>
          </a:xfrm>
          <a:prstGeom prst="rect">
            <a:avLst/>
          </a:prstGeom>
          <a:noFill/>
          <a:ln>
            <a:noFill/>
          </a:ln>
        </p:spPr>
      </p:pic>
      <p:pic>
        <p:nvPicPr>
          <p:cNvPr id="456" name="Google Shape;456;g20efb3b5ad7_0_3"/>
          <p:cNvPicPr preferRelativeResize="0"/>
          <p:nvPr/>
        </p:nvPicPr>
        <p:blipFill>
          <a:blip r:embed="rId4">
            <a:alphaModFix/>
          </a:blip>
          <a:stretch>
            <a:fillRect/>
          </a:stretch>
        </p:blipFill>
        <p:spPr>
          <a:xfrm>
            <a:off x="7098177" y="2023993"/>
            <a:ext cx="4467850" cy="4476104"/>
          </a:xfrm>
          <a:prstGeom prst="rect">
            <a:avLst/>
          </a:prstGeom>
          <a:noFill/>
          <a:ln>
            <a:noFill/>
          </a:ln>
        </p:spPr>
      </p:pic>
      <p:sp>
        <p:nvSpPr>
          <p:cNvPr id="457" name="Google Shape;457;g20efb3b5ad7_0_3"/>
          <p:cNvSpPr txBox="1"/>
          <p:nvPr>
            <p:ph idx="1" type="body"/>
          </p:nvPr>
        </p:nvSpPr>
        <p:spPr>
          <a:xfrm>
            <a:off x="7098175" y="591525"/>
            <a:ext cx="4723200" cy="13287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90000"/>
              </a:lnSpc>
              <a:spcBef>
                <a:spcPts val="1000"/>
              </a:spcBef>
              <a:spcAft>
                <a:spcPts val="0"/>
              </a:spcAft>
              <a:buClr>
                <a:schemeClr val="lt1"/>
              </a:buClr>
              <a:buSzPts val="2000"/>
              <a:buFont typeface="Arial"/>
              <a:buNone/>
            </a:pPr>
            <a:r>
              <a:rPr lang="en-US">
                <a:solidFill>
                  <a:schemeClr val="dk1"/>
                </a:solidFill>
              </a:rPr>
              <a:t>Why is this checkmate? </a:t>
            </a:r>
            <a:endParaRPr>
              <a:solidFill>
                <a:schemeClr val="dk1"/>
              </a:solidFill>
            </a:endParaRPr>
          </a:p>
          <a:p>
            <a:pPr indent="-228600" lvl="0" marL="457200" marR="0" rtl="0" algn="l">
              <a:lnSpc>
                <a:spcPct val="90000"/>
              </a:lnSpc>
              <a:spcBef>
                <a:spcPts val="1000"/>
              </a:spcBef>
              <a:spcAft>
                <a:spcPts val="0"/>
              </a:spcAft>
              <a:buClr>
                <a:schemeClr val="lt1"/>
              </a:buClr>
              <a:buSzPts val="2000"/>
              <a:buFont typeface="Arial"/>
              <a:buNone/>
            </a:pPr>
            <a:r>
              <a:rPr lang="en-US">
                <a:solidFill>
                  <a:schemeClr val="dk1"/>
                </a:solidFill>
              </a:rPr>
              <a:t>d8-rook blocks all of row 8 and white king blocks the f7 square making every move threatening to the king!</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1083128" y="591523"/>
            <a:ext cx="10482943" cy="7388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t>Stalemate</a:t>
            </a:r>
            <a:endParaRPr/>
          </a:p>
        </p:txBody>
      </p:sp>
      <p:sp>
        <p:nvSpPr>
          <p:cNvPr id="464" name="Google Shape;464;p48"/>
          <p:cNvSpPr txBox="1"/>
          <p:nvPr>
            <p:ph idx="1" type="body"/>
          </p:nvPr>
        </p:nvSpPr>
        <p:spPr>
          <a:xfrm>
            <a:off x="838197" y="1492557"/>
            <a:ext cx="10482900" cy="3693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90000"/>
              </a:lnSpc>
              <a:spcBef>
                <a:spcPts val="1000"/>
              </a:spcBef>
              <a:spcAft>
                <a:spcPts val="0"/>
              </a:spcAft>
              <a:buClr>
                <a:schemeClr val="lt1"/>
              </a:buClr>
              <a:buSzPts val="2000"/>
              <a:buFont typeface="Arial"/>
              <a:buNone/>
            </a:pPr>
            <a:r>
              <a:rPr lang="en-US"/>
              <a:t>Its whites move, can you find the stalemate?</a:t>
            </a:r>
            <a:endParaRPr/>
          </a:p>
        </p:txBody>
      </p:sp>
      <p:pic>
        <p:nvPicPr>
          <p:cNvPr id="465" name="Google Shape;465;p48"/>
          <p:cNvPicPr preferRelativeResize="0"/>
          <p:nvPr/>
        </p:nvPicPr>
        <p:blipFill>
          <a:blip r:embed="rId3">
            <a:alphaModFix/>
          </a:blip>
          <a:stretch>
            <a:fillRect/>
          </a:stretch>
        </p:blipFill>
        <p:spPr>
          <a:xfrm>
            <a:off x="424050" y="1982076"/>
            <a:ext cx="4569526" cy="4586349"/>
          </a:xfrm>
          <a:prstGeom prst="rect">
            <a:avLst/>
          </a:prstGeom>
          <a:noFill/>
          <a:ln>
            <a:noFill/>
          </a:ln>
        </p:spPr>
      </p:pic>
      <p:pic>
        <p:nvPicPr>
          <p:cNvPr id="466" name="Google Shape;466;p48"/>
          <p:cNvPicPr preferRelativeResize="0"/>
          <p:nvPr/>
        </p:nvPicPr>
        <p:blipFill rotWithShape="1">
          <a:blip r:embed="rId4">
            <a:alphaModFix/>
          </a:blip>
          <a:srcRect b="0" l="0" r="179" t="0"/>
          <a:stretch/>
        </p:blipFill>
        <p:spPr>
          <a:xfrm>
            <a:off x="7098175" y="1989800"/>
            <a:ext cx="4467901" cy="4467900"/>
          </a:xfrm>
          <a:prstGeom prst="rect">
            <a:avLst/>
          </a:prstGeom>
          <a:noFill/>
          <a:ln>
            <a:noFill/>
          </a:ln>
        </p:spPr>
      </p:pic>
      <p:sp>
        <p:nvSpPr>
          <p:cNvPr id="467" name="Google Shape;467;p48"/>
          <p:cNvSpPr/>
          <p:nvPr/>
        </p:nvSpPr>
        <p:spPr>
          <a:xfrm>
            <a:off x="5422475" y="3718663"/>
            <a:ext cx="1246800" cy="7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txBox="1"/>
          <p:nvPr>
            <p:ph idx="1" type="body"/>
          </p:nvPr>
        </p:nvSpPr>
        <p:spPr>
          <a:xfrm>
            <a:off x="7267400" y="591525"/>
            <a:ext cx="4761300" cy="1328700"/>
          </a:xfrm>
          <a:prstGeom prst="rect">
            <a:avLst/>
          </a:prstGeom>
          <a:noFill/>
          <a:ln>
            <a:noFill/>
          </a:ln>
        </p:spPr>
        <p:txBody>
          <a:bodyPr anchorCtr="0" anchor="t" bIns="45700" lIns="91425" spcFirstLastPara="1" rIns="91425" wrap="square" tIns="45700">
            <a:spAutoFit/>
          </a:bodyPr>
          <a:lstStyle/>
          <a:p>
            <a:pPr indent="-228600" lvl="0" marL="457200" marR="0" rtl="0" algn="l">
              <a:lnSpc>
                <a:spcPct val="90000"/>
              </a:lnSpc>
              <a:spcBef>
                <a:spcPts val="1000"/>
              </a:spcBef>
              <a:spcAft>
                <a:spcPts val="0"/>
              </a:spcAft>
              <a:buClr>
                <a:schemeClr val="lt1"/>
              </a:buClr>
              <a:buSzPts val="2000"/>
              <a:buFont typeface="Arial"/>
              <a:buNone/>
            </a:pPr>
            <a:r>
              <a:rPr lang="en-US">
                <a:solidFill>
                  <a:schemeClr val="dk1"/>
                </a:solidFill>
              </a:rPr>
              <a:t>Why is this Stalemate? </a:t>
            </a:r>
            <a:endParaRPr>
              <a:solidFill>
                <a:schemeClr val="dk1"/>
              </a:solidFill>
            </a:endParaRPr>
          </a:p>
          <a:p>
            <a:pPr indent="-228600" lvl="0" marL="457200" marR="0" rtl="0" algn="l">
              <a:lnSpc>
                <a:spcPct val="90000"/>
              </a:lnSpc>
              <a:spcBef>
                <a:spcPts val="1000"/>
              </a:spcBef>
              <a:spcAft>
                <a:spcPts val="0"/>
              </a:spcAft>
              <a:buClr>
                <a:schemeClr val="lt1"/>
              </a:buClr>
              <a:buSzPts val="2000"/>
              <a:buFont typeface="Arial"/>
              <a:buNone/>
            </a:pPr>
            <a:r>
              <a:rPr lang="en-US">
                <a:solidFill>
                  <a:schemeClr val="dk1"/>
                </a:solidFill>
              </a:rPr>
              <a:t>d7-pawn blocks c8 &amp; e8 and moving the white king to c6 prevents the d7-pawn from being captured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ppt_w</p:attrName>
                                        </p:attrNameLst>
                                      </p:cBhvr>
                                      <p:tavLst>
                                        <p:tav fmla="" tm="0">
                                          <p:val>
                                            <p:strVal val="0"/>
                                          </p:val>
                                        </p:tav>
                                        <p:tav fmla="" tm="100000">
                                          <p:val>
                                            <p:strVal val="#ppt_w"/>
                                          </p:val>
                                        </p:tav>
                                      </p:tavLst>
                                    </p:anim>
                                    <p:anim calcmode="lin" valueType="num">
                                      <p:cBhvr additive="base">
                                        <p:cTn dur="1000"/>
                                        <p:tgtEl>
                                          <p:spTgt spid="4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0efb3b5ad7_0_42"/>
          <p:cNvSpPr txBox="1"/>
          <p:nvPr>
            <p:ph idx="1" type="body"/>
          </p:nvPr>
        </p:nvSpPr>
        <p:spPr>
          <a:xfrm>
            <a:off x="838200" y="1492475"/>
            <a:ext cx="5281800" cy="3832800"/>
          </a:xfrm>
          <a:prstGeom prst="rect">
            <a:avLst/>
          </a:prstGeom>
        </p:spPr>
        <p:txBody>
          <a:bodyPr anchorCtr="0" anchor="t" bIns="45700" lIns="91425" spcFirstLastPara="1" rIns="91425" wrap="square" tIns="45700">
            <a:spAutoFit/>
          </a:bodyPr>
          <a:lstStyle/>
          <a:p>
            <a:pPr indent="-400050" lvl="0" marL="457200" rtl="0" algn="l">
              <a:spcBef>
                <a:spcPts val="1000"/>
              </a:spcBef>
              <a:spcAft>
                <a:spcPts val="0"/>
              </a:spcAft>
              <a:buSzPts val="2700"/>
              <a:buChar char="•"/>
            </a:pPr>
            <a:r>
              <a:rPr lang="en-US" sz="2700"/>
              <a:t>Knowing how to checkmate with a king and queen versus a king is a very common checkmate that is extremely valuable to know! </a:t>
            </a:r>
            <a:endParaRPr sz="2700"/>
          </a:p>
          <a:p>
            <a:pPr indent="-400050" lvl="0" marL="457200" rtl="0" algn="l">
              <a:spcBef>
                <a:spcPts val="0"/>
              </a:spcBef>
              <a:spcAft>
                <a:spcPts val="0"/>
              </a:spcAft>
              <a:buSzPts val="2700"/>
              <a:buChar char="•"/>
            </a:pPr>
            <a:r>
              <a:rPr lang="en-US" sz="2700"/>
              <a:t>We learn a method that some call the "boxing" or "rectangle" method.</a:t>
            </a:r>
            <a:endParaRPr sz="2700"/>
          </a:p>
          <a:p>
            <a:pPr indent="-400050" lvl="0" marL="457200" rtl="0" algn="l">
              <a:spcBef>
                <a:spcPts val="0"/>
              </a:spcBef>
              <a:spcAft>
                <a:spcPts val="0"/>
              </a:spcAft>
              <a:buSzPts val="2700"/>
              <a:buChar char="•"/>
            </a:pPr>
            <a:r>
              <a:rPr lang="en-US" sz="2700"/>
              <a:t>This method has 4 steps, let’s check them out.</a:t>
            </a:r>
            <a:endParaRPr sz="2700"/>
          </a:p>
        </p:txBody>
      </p:sp>
      <p:sp>
        <p:nvSpPr>
          <p:cNvPr id="475" name="Google Shape;475;g20efb3b5ad7_0_42"/>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Checkmate using king and queen</a:t>
            </a:r>
            <a:endParaRPr/>
          </a:p>
        </p:txBody>
      </p:sp>
      <p:pic>
        <p:nvPicPr>
          <p:cNvPr id="476" name="Google Shape;476;g20efb3b5ad7_0_42"/>
          <p:cNvPicPr preferRelativeResize="0"/>
          <p:nvPr/>
        </p:nvPicPr>
        <p:blipFill>
          <a:blip r:embed="rId3">
            <a:alphaModFix/>
          </a:blip>
          <a:stretch>
            <a:fillRect/>
          </a:stretch>
        </p:blipFill>
        <p:spPr>
          <a:xfrm>
            <a:off x="6828200" y="1946561"/>
            <a:ext cx="3409950" cy="2247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0efb3b5ad7_0_50"/>
          <p:cNvSpPr txBox="1"/>
          <p:nvPr>
            <p:ph idx="1" type="body"/>
          </p:nvPr>
        </p:nvSpPr>
        <p:spPr>
          <a:xfrm>
            <a:off x="838200" y="1523800"/>
            <a:ext cx="7333800" cy="42285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AutoNum type="arabicPeriod"/>
            </a:pPr>
            <a:r>
              <a:rPr lang="en-US"/>
              <a:t>Putting the opponent's king in a box by moving our queen a knight-move away</a:t>
            </a:r>
            <a:endParaRPr/>
          </a:p>
          <a:p>
            <a:pPr indent="-406400" lvl="0" marL="457200" rtl="0" algn="l">
              <a:spcBef>
                <a:spcPts val="0"/>
              </a:spcBef>
              <a:spcAft>
                <a:spcPts val="0"/>
              </a:spcAft>
              <a:buSzPts val="2800"/>
              <a:buAutoNum type="arabicPeriod"/>
            </a:pPr>
            <a:r>
              <a:rPr lang="en-US"/>
              <a:t>Decreasing the size of the box by "dancing with the king,"</a:t>
            </a:r>
            <a:endParaRPr/>
          </a:p>
          <a:p>
            <a:pPr indent="-406400" lvl="0" marL="457200" rtl="0" algn="l">
              <a:spcBef>
                <a:spcPts val="0"/>
              </a:spcBef>
              <a:spcAft>
                <a:spcPts val="0"/>
              </a:spcAft>
              <a:buSzPts val="2800"/>
              <a:buAutoNum type="arabicPeriod"/>
            </a:pPr>
            <a:r>
              <a:rPr lang="en-US"/>
              <a:t>"Freezing the queen" after the king is in a corner, and</a:t>
            </a:r>
            <a:endParaRPr/>
          </a:p>
          <a:p>
            <a:pPr indent="-406400" lvl="0" marL="457200" rtl="0" algn="l">
              <a:spcBef>
                <a:spcPts val="0"/>
              </a:spcBef>
              <a:spcAft>
                <a:spcPts val="0"/>
              </a:spcAft>
              <a:buSzPts val="2800"/>
              <a:buAutoNum type="arabicPeriod"/>
            </a:pPr>
            <a:r>
              <a:rPr lang="en-US"/>
              <a:t>Walking our king over to deliver checkmate! </a:t>
            </a:r>
            <a:endParaRPr/>
          </a:p>
        </p:txBody>
      </p:sp>
      <p:sp>
        <p:nvSpPr>
          <p:cNvPr id="483" name="Google Shape;483;g20efb3b5ad7_0_50"/>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King &amp; Queen Boxing Method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0efb3b5ad7_0_58"/>
          <p:cNvSpPr txBox="1"/>
          <p:nvPr>
            <p:ph idx="1" type="body"/>
          </p:nvPr>
        </p:nvSpPr>
        <p:spPr>
          <a:xfrm>
            <a:off x="838200" y="1523800"/>
            <a:ext cx="53400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900"/>
              <a:t>We can put the opponent's king in a box by simply moving our queen a knight-move away.</a:t>
            </a:r>
            <a:endParaRPr sz="3500"/>
          </a:p>
        </p:txBody>
      </p:sp>
      <p:sp>
        <p:nvSpPr>
          <p:cNvPr id="490" name="Google Shape;490;g20efb3b5ad7_0_58"/>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Putting the opponent's king in a box</a:t>
            </a:r>
            <a:endParaRPr/>
          </a:p>
        </p:txBody>
      </p:sp>
      <p:sp>
        <p:nvSpPr>
          <p:cNvPr id="491" name="Google Shape;491;g20efb3b5ad7_0_58"/>
          <p:cNvSpPr txBox="1"/>
          <p:nvPr>
            <p:ph idx="2" type="body"/>
          </p:nvPr>
        </p:nvSpPr>
        <p:spPr>
          <a:xfrm>
            <a:off x="6178267" y="1533603"/>
            <a:ext cx="5142900" cy="422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Now that we have the enemy king in a box, we can start "dancing with the king."</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p:txBody>
      </p:sp>
      <p:pic>
        <p:nvPicPr>
          <p:cNvPr id="492" name="Google Shape;492;g20efb3b5ad7_0_58"/>
          <p:cNvPicPr preferRelativeResize="0"/>
          <p:nvPr/>
        </p:nvPicPr>
        <p:blipFill>
          <a:blip r:embed="rId3">
            <a:alphaModFix/>
          </a:blip>
          <a:stretch>
            <a:fillRect/>
          </a:stretch>
        </p:blipFill>
        <p:spPr>
          <a:xfrm>
            <a:off x="956538" y="2159000"/>
            <a:ext cx="3598325" cy="3603101"/>
          </a:xfrm>
          <a:prstGeom prst="rect">
            <a:avLst/>
          </a:prstGeom>
          <a:noFill/>
          <a:ln>
            <a:noFill/>
          </a:ln>
        </p:spPr>
      </p:pic>
      <p:pic>
        <p:nvPicPr>
          <p:cNvPr id="493" name="Google Shape;493;g20efb3b5ad7_0_58"/>
          <p:cNvPicPr preferRelativeResize="0"/>
          <p:nvPr/>
        </p:nvPicPr>
        <p:blipFill>
          <a:blip r:embed="rId4">
            <a:alphaModFix/>
          </a:blip>
          <a:stretch>
            <a:fillRect/>
          </a:stretch>
        </p:blipFill>
        <p:spPr>
          <a:xfrm>
            <a:off x="6246700" y="2161400"/>
            <a:ext cx="3598300" cy="3598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0efb3b5ad7_0_69"/>
          <p:cNvSpPr txBox="1"/>
          <p:nvPr>
            <p:ph idx="1" type="body"/>
          </p:nvPr>
        </p:nvSpPr>
        <p:spPr>
          <a:xfrm>
            <a:off x="838197" y="1492557"/>
            <a:ext cx="10482900" cy="9651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2100"/>
              <a:t>In this step, we literally copy the moves of the opponent's king with our queen. Whatever their king does, our queen does and always maintains the knight-move distance away from the enemy king. Once the King reaches the corner, STOP!</a:t>
            </a:r>
            <a:endParaRPr sz="2100"/>
          </a:p>
        </p:txBody>
      </p:sp>
      <p:sp>
        <p:nvSpPr>
          <p:cNvPr id="500" name="Google Shape;500;g20efb3b5ad7_0_69"/>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Dance With The King!</a:t>
            </a:r>
            <a:endParaRPr/>
          </a:p>
        </p:txBody>
      </p:sp>
      <p:pic>
        <p:nvPicPr>
          <p:cNvPr id="501" name="Google Shape;501;g20efb3b5ad7_0_69"/>
          <p:cNvPicPr preferRelativeResize="0"/>
          <p:nvPr/>
        </p:nvPicPr>
        <p:blipFill>
          <a:blip r:embed="rId3">
            <a:alphaModFix/>
          </a:blip>
          <a:stretch>
            <a:fillRect/>
          </a:stretch>
        </p:blipFill>
        <p:spPr>
          <a:xfrm>
            <a:off x="102600" y="2617250"/>
            <a:ext cx="3409025" cy="3409025"/>
          </a:xfrm>
          <a:prstGeom prst="rect">
            <a:avLst/>
          </a:prstGeom>
          <a:noFill/>
          <a:ln>
            <a:noFill/>
          </a:ln>
        </p:spPr>
      </p:pic>
      <p:pic>
        <p:nvPicPr>
          <p:cNvPr id="502" name="Google Shape;502;g20efb3b5ad7_0_69"/>
          <p:cNvPicPr preferRelativeResize="0"/>
          <p:nvPr/>
        </p:nvPicPr>
        <p:blipFill>
          <a:blip r:embed="rId4">
            <a:alphaModFix/>
          </a:blip>
          <a:stretch>
            <a:fillRect/>
          </a:stretch>
        </p:blipFill>
        <p:spPr>
          <a:xfrm>
            <a:off x="4215062" y="2617250"/>
            <a:ext cx="3409025" cy="3409025"/>
          </a:xfrm>
          <a:prstGeom prst="rect">
            <a:avLst/>
          </a:prstGeom>
          <a:noFill/>
          <a:ln>
            <a:noFill/>
          </a:ln>
        </p:spPr>
      </p:pic>
      <p:pic>
        <p:nvPicPr>
          <p:cNvPr id="503" name="Google Shape;503;g20efb3b5ad7_0_69"/>
          <p:cNvPicPr preferRelativeResize="0"/>
          <p:nvPr/>
        </p:nvPicPr>
        <p:blipFill>
          <a:blip r:embed="rId5">
            <a:alphaModFix/>
          </a:blip>
          <a:stretch>
            <a:fillRect/>
          </a:stretch>
        </p:blipFill>
        <p:spPr>
          <a:xfrm>
            <a:off x="8420000" y="2575150"/>
            <a:ext cx="3493226" cy="3493226"/>
          </a:xfrm>
          <a:prstGeom prst="rect">
            <a:avLst/>
          </a:prstGeom>
          <a:noFill/>
          <a:ln>
            <a:noFill/>
          </a:ln>
        </p:spPr>
      </p:pic>
      <p:sp>
        <p:nvSpPr>
          <p:cNvPr id="504" name="Google Shape;504;g20efb3b5ad7_0_69"/>
          <p:cNvSpPr/>
          <p:nvPr/>
        </p:nvSpPr>
        <p:spPr>
          <a:xfrm>
            <a:off x="3598288" y="3893600"/>
            <a:ext cx="530100" cy="4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0efb3b5ad7_0_69"/>
          <p:cNvSpPr/>
          <p:nvPr/>
        </p:nvSpPr>
        <p:spPr>
          <a:xfrm>
            <a:off x="7756988" y="3893600"/>
            <a:ext cx="530100" cy="4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0efb3b5ad7_0_81"/>
          <p:cNvSpPr txBox="1"/>
          <p:nvPr>
            <p:ph idx="1" type="body"/>
          </p:nvPr>
        </p:nvSpPr>
        <p:spPr>
          <a:xfrm>
            <a:off x="838200" y="1492550"/>
            <a:ext cx="4965300" cy="4311000"/>
          </a:xfrm>
          <a:prstGeom prst="rect">
            <a:avLst/>
          </a:prstGeom>
        </p:spPr>
        <p:txBody>
          <a:bodyPr anchorCtr="0" anchor="t" bIns="45700" lIns="91425" spcFirstLastPara="1" rIns="91425" wrap="square" tIns="45700">
            <a:spAutoFit/>
          </a:bodyPr>
          <a:lstStyle/>
          <a:p>
            <a:pPr indent="-368300" lvl="0" marL="457200" rtl="0" algn="l">
              <a:spcBef>
                <a:spcPts val="1000"/>
              </a:spcBef>
              <a:spcAft>
                <a:spcPts val="0"/>
              </a:spcAft>
              <a:buSzPts val="2200"/>
              <a:buChar char="•"/>
            </a:pPr>
            <a:r>
              <a:rPr lang="en-US" sz="2200"/>
              <a:t>W</a:t>
            </a:r>
            <a:r>
              <a:rPr lang="en-US" sz="2200"/>
              <a:t>e must freeze the queen once the opponent's king reaches the corner!</a:t>
            </a:r>
            <a:endParaRPr sz="2200"/>
          </a:p>
          <a:p>
            <a:pPr indent="-368300" lvl="0" marL="457200" rtl="0" algn="l">
              <a:spcBef>
                <a:spcPts val="0"/>
              </a:spcBef>
              <a:spcAft>
                <a:spcPts val="0"/>
              </a:spcAft>
              <a:buSzPts val="2200"/>
              <a:buChar char="•"/>
            </a:pPr>
            <a:r>
              <a:rPr lang="en-US" sz="2200"/>
              <a:t>You may be wondering why we must stop moving our queen once the enemy king reaches the corner. Well, take a look at what happens:</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u="sng"/>
              <a:t>Stalemate</a:t>
            </a:r>
            <a:r>
              <a:rPr lang="en-US" sz="2200"/>
              <a:t>! Our opponent has no legal moves (since a king can never move into check), and the game is a draw.</a:t>
            </a:r>
            <a:endParaRPr sz="2200"/>
          </a:p>
        </p:txBody>
      </p:sp>
      <p:sp>
        <p:nvSpPr>
          <p:cNvPr id="512" name="Google Shape;512;g20efb3b5ad7_0_81"/>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Freeze the Queen!</a:t>
            </a:r>
            <a:endParaRPr/>
          </a:p>
        </p:txBody>
      </p:sp>
      <p:pic>
        <p:nvPicPr>
          <p:cNvPr id="513" name="Google Shape;513;g20efb3b5ad7_0_81"/>
          <p:cNvPicPr preferRelativeResize="0"/>
          <p:nvPr/>
        </p:nvPicPr>
        <p:blipFill>
          <a:blip r:embed="rId3">
            <a:alphaModFix/>
          </a:blip>
          <a:stretch>
            <a:fillRect/>
          </a:stretch>
        </p:blipFill>
        <p:spPr>
          <a:xfrm>
            <a:off x="5803500" y="1710213"/>
            <a:ext cx="3886020" cy="3875674"/>
          </a:xfrm>
          <a:prstGeom prst="rect">
            <a:avLst/>
          </a:prstGeom>
          <a:noFill/>
          <a:ln>
            <a:noFill/>
          </a:ln>
        </p:spPr>
      </p:pic>
      <p:sp>
        <p:nvSpPr>
          <p:cNvPr id="514" name="Google Shape;514;g20efb3b5ad7_0_81"/>
          <p:cNvSpPr/>
          <p:nvPr/>
        </p:nvSpPr>
        <p:spPr>
          <a:xfrm>
            <a:off x="2724950" y="3979125"/>
            <a:ext cx="2514000" cy="22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0efb3b5ad7_0_90"/>
          <p:cNvSpPr txBox="1"/>
          <p:nvPr>
            <p:ph idx="1" type="body"/>
          </p:nvPr>
        </p:nvSpPr>
        <p:spPr>
          <a:xfrm>
            <a:off x="838200" y="1492550"/>
            <a:ext cx="4965300" cy="3091800"/>
          </a:xfrm>
          <a:prstGeom prst="rect">
            <a:avLst/>
          </a:prstGeom>
        </p:spPr>
        <p:txBody>
          <a:bodyPr anchorCtr="0" anchor="t" bIns="45700" lIns="91425" spcFirstLastPara="1" rIns="91425" wrap="square" tIns="45700">
            <a:spAutoFit/>
          </a:bodyPr>
          <a:lstStyle/>
          <a:p>
            <a:pPr indent="-368300" lvl="0" marL="457200" rtl="0" algn="l">
              <a:spcBef>
                <a:spcPts val="1000"/>
              </a:spcBef>
              <a:spcAft>
                <a:spcPts val="0"/>
              </a:spcAft>
              <a:buSzPts val="2200"/>
              <a:buChar char="•"/>
            </a:pPr>
            <a:r>
              <a:rPr lang="en-US" sz="2200"/>
              <a:t>By freezing the queen after the enemy king reaches the corner, we can now see that Black's king is in a tiny box where it can only move two squares. </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a:t>This means that it is time for step four: Walking the king over to deliver checkmate.</a:t>
            </a:r>
            <a:endParaRPr sz="2200"/>
          </a:p>
        </p:txBody>
      </p:sp>
      <p:sp>
        <p:nvSpPr>
          <p:cNvPr id="521" name="Google Shape;521;g20efb3b5ad7_0_9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Freeze the Queen!</a:t>
            </a:r>
            <a:endParaRPr/>
          </a:p>
        </p:txBody>
      </p:sp>
      <p:pic>
        <p:nvPicPr>
          <p:cNvPr id="522" name="Google Shape;522;g20efb3b5ad7_0_90"/>
          <p:cNvPicPr preferRelativeResize="0"/>
          <p:nvPr/>
        </p:nvPicPr>
        <p:blipFill>
          <a:blip r:embed="rId3">
            <a:alphaModFix/>
          </a:blip>
          <a:stretch>
            <a:fillRect/>
          </a:stretch>
        </p:blipFill>
        <p:spPr>
          <a:xfrm>
            <a:off x="5803500" y="1492552"/>
            <a:ext cx="4335000" cy="4340801"/>
          </a:xfrm>
          <a:prstGeom prst="rect">
            <a:avLst/>
          </a:prstGeom>
          <a:noFill/>
          <a:ln>
            <a:noFill/>
          </a:ln>
        </p:spPr>
      </p:pic>
      <p:sp>
        <p:nvSpPr>
          <p:cNvPr id="523" name="Google Shape;523;g20efb3b5ad7_0_90"/>
          <p:cNvSpPr/>
          <p:nvPr/>
        </p:nvSpPr>
        <p:spPr>
          <a:xfrm rot="-1451663">
            <a:off x="4845167" y="2677285"/>
            <a:ext cx="963318" cy="29662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0efb3b5ad7_0_90"/>
          <p:cNvSpPr/>
          <p:nvPr/>
        </p:nvSpPr>
        <p:spPr>
          <a:xfrm rot="8099243">
            <a:off x="6177677" y="917846"/>
            <a:ext cx="963292" cy="29656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sp>
        <p:nvSpPr>
          <p:cNvPr id="161" name="Google Shape;161;p5"/>
          <p:cNvSpPr txBox="1"/>
          <p:nvPr>
            <p:ph type="title"/>
          </p:nvPr>
        </p:nvSpPr>
        <p:spPr>
          <a:xfrm>
            <a:off x="1158537" y="2107008"/>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1</a:t>
            </a:r>
            <a:r>
              <a:rPr b="1" lang="en-US" sz="6600">
                <a:latin typeface="Arial"/>
                <a:ea typeface="Arial"/>
                <a:cs typeface="Arial"/>
                <a:sym typeface="Arial"/>
              </a:rPr>
              <a:t>: Welcome to </a:t>
            </a:r>
            <a:r>
              <a:rPr b="1" lang="en-US" sz="6600"/>
              <a:t>Chess Club</a:t>
            </a:r>
            <a:endParaRPr b="1" sz="6600">
              <a:latin typeface="Arial"/>
              <a:ea typeface="Arial"/>
              <a:cs typeface="Arial"/>
              <a:sym typeface="Arial"/>
            </a:endParaRPr>
          </a:p>
        </p:txBody>
      </p:sp>
      <p:sp>
        <p:nvSpPr>
          <p:cNvPr id="162" name="Google Shape;162;p5"/>
          <p:cNvSpPr txBox="1"/>
          <p:nvPr/>
        </p:nvSpPr>
        <p:spPr>
          <a:xfrm>
            <a:off x="3577494" y="4131782"/>
            <a:ext cx="5037000" cy="1961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1" sz="2400">
              <a:solidFill>
                <a:schemeClr val="lt1"/>
              </a:solidFill>
            </a:endParaRPr>
          </a:p>
          <a:p>
            <a:pPr indent="-457200" lvl="0" marL="457200" marR="0" rtl="0" algn="l">
              <a:lnSpc>
                <a:spcPct val="90000"/>
              </a:lnSpc>
              <a:spcBef>
                <a:spcPts val="2400"/>
              </a:spcBef>
              <a:spcAft>
                <a:spcPts val="0"/>
              </a:spcAft>
              <a:buClr>
                <a:schemeClr val="lt1"/>
              </a:buClr>
              <a:buSzPts val="2400"/>
              <a:buFont typeface="Arial"/>
              <a:buChar char="•"/>
            </a:pPr>
            <a:r>
              <a:rPr b="1" lang="en-US" sz="2400">
                <a:solidFill>
                  <a:schemeClr val="lt1"/>
                </a:solidFill>
              </a:rPr>
              <a:t>learn how to set up the board and their coordinates</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Font typeface="Arial"/>
              <a:buChar char="•"/>
            </a:pPr>
            <a:r>
              <a:rPr b="1" lang="en-US" sz="2400">
                <a:solidFill>
                  <a:schemeClr val="lt1"/>
                </a:solidFill>
              </a:rPr>
              <a:t>investigate all</a:t>
            </a:r>
            <a:r>
              <a:rPr b="1" lang="en-US" sz="2400">
                <a:solidFill>
                  <a:schemeClr val="lt1"/>
                </a:solidFill>
              </a:rPr>
              <a:t> the chess pieces and what they do</a:t>
            </a:r>
            <a:endParaRPr b="1" sz="2400">
              <a:solidFill>
                <a:schemeClr val="lt1"/>
              </a:solidFill>
            </a:endParaRPr>
          </a:p>
          <a:p>
            <a:pPr indent="0" lvl="0" marL="457200" marR="0" rtl="0" algn="l">
              <a:lnSpc>
                <a:spcPct val="90000"/>
              </a:lnSpc>
              <a:spcBef>
                <a:spcPts val="1200"/>
              </a:spcBef>
              <a:spcAft>
                <a:spcPts val="0"/>
              </a:spcAft>
              <a:buNone/>
            </a:pPr>
            <a:r>
              <a:t/>
            </a:r>
            <a:endParaRPr b="1" sz="2400">
              <a:solidFill>
                <a:schemeClr val="lt1"/>
              </a:solidFill>
            </a:endParaRPr>
          </a:p>
          <a:p>
            <a:pPr indent="0" lvl="0" marL="457200" marR="0" rtl="0" algn="l">
              <a:lnSpc>
                <a:spcPct val="90000"/>
              </a:lnSpc>
              <a:spcBef>
                <a:spcPts val="12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0efb3b5ad7_0_107"/>
          <p:cNvSpPr txBox="1"/>
          <p:nvPr>
            <p:ph idx="1" type="body"/>
          </p:nvPr>
        </p:nvSpPr>
        <p:spPr>
          <a:xfrm>
            <a:off x="838200" y="1523801"/>
            <a:ext cx="10482900" cy="8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SzPts val="935"/>
              <a:buNone/>
            </a:pPr>
            <a:r>
              <a:rPr lang="en-US" sz="2100"/>
              <a:t>Now that the enemy king is in a box, we bring our king over to help deliver checkmate. Note that the black king can only move to two squares, like a prisoner in a jail cell.</a:t>
            </a:r>
            <a:endParaRPr sz="2100"/>
          </a:p>
        </p:txBody>
      </p:sp>
      <p:sp>
        <p:nvSpPr>
          <p:cNvPr id="531" name="Google Shape;531;g20efb3b5ad7_0_107"/>
          <p:cNvSpPr txBox="1"/>
          <p:nvPr>
            <p:ph type="title"/>
          </p:nvPr>
        </p:nvSpPr>
        <p:spPr>
          <a:xfrm>
            <a:off x="854528" y="712197"/>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Walk The King Over To Deliver Checkmate</a:t>
            </a:r>
            <a:endParaRPr/>
          </a:p>
          <a:p>
            <a:pPr indent="0" lvl="0" marL="0" rtl="0" algn="l">
              <a:spcBef>
                <a:spcPts val="0"/>
              </a:spcBef>
              <a:spcAft>
                <a:spcPts val="0"/>
              </a:spcAft>
              <a:buNone/>
            </a:pPr>
            <a:r>
              <a:t/>
            </a:r>
            <a:endParaRPr/>
          </a:p>
        </p:txBody>
      </p:sp>
      <p:pic>
        <p:nvPicPr>
          <p:cNvPr id="532" name="Google Shape;532;g20efb3b5ad7_0_107"/>
          <p:cNvPicPr preferRelativeResize="0"/>
          <p:nvPr/>
        </p:nvPicPr>
        <p:blipFill>
          <a:blip r:embed="rId3">
            <a:alphaModFix/>
          </a:blip>
          <a:stretch>
            <a:fillRect/>
          </a:stretch>
        </p:blipFill>
        <p:spPr>
          <a:xfrm>
            <a:off x="171222" y="2354555"/>
            <a:ext cx="3502149" cy="3511494"/>
          </a:xfrm>
          <a:prstGeom prst="rect">
            <a:avLst/>
          </a:prstGeom>
          <a:noFill/>
          <a:ln>
            <a:noFill/>
          </a:ln>
        </p:spPr>
      </p:pic>
      <p:pic>
        <p:nvPicPr>
          <p:cNvPr id="533" name="Google Shape;533;g20efb3b5ad7_0_107"/>
          <p:cNvPicPr preferRelativeResize="0"/>
          <p:nvPr/>
        </p:nvPicPr>
        <p:blipFill>
          <a:blip r:embed="rId4">
            <a:alphaModFix/>
          </a:blip>
          <a:stretch>
            <a:fillRect/>
          </a:stretch>
        </p:blipFill>
        <p:spPr>
          <a:xfrm>
            <a:off x="4328575" y="2359225"/>
            <a:ext cx="3502150" cy="3502150"/>
          </a:xfrm>
          <a:prstGeom prst="rect">
            <a:avLst/>
          </a:prstGeom>
          <a:noFill/>
          <a:ln>
            <a:noFill/>
          </a:ln>
        </p:spPr>
      </p:pic>
      <p:pic>
        <p:nvPicPr>
          <p:cNvPr id="534" name="Google Shape;534;g20efb3b5ad7_0_107"/>
          <p:cNvPicPr preferRelativeResize="0"/>
          <p:nvPr/>
        </p:nvPicPr>
        <p:blipFill>
          <a:blip r:embed="rId5">
            <a:alphaModFix/>
          </a:blip>
          <a:stretch>
            <a:fillRect/>
          </a:stretch>
        </p:blipFill>
        <p:spPr>
          <a:xfrm>
            <a:off x="8485925" y="2363875"/>
            <a:ext cx="3502150" cy="3492838"/>
          </a:xfrm>
          <a:prstGeom prst="rect">
            <a:avLst/>
          </a:prstGeom>
          <a:noFill/>
          <a:ln>
            <a:noFill/>
          </a:ln>
        </p:spPr>
      </p:pic>
      <p:sp>
        <p:nvSpPr>
          <p:cNvPr id="535" name="Google Shape;535;g20efb3b5ad7_0_107"/>
          <p:cNvSpPr/>
          <p:nvPr/>
        </p:nvSpPr>
        <p:spPr>
          <a:xfrm>
            <a:off x="7944575" y="3694950"/>
            <a:ext cx="427500" cy="8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0efb3b5ad7_0_107"/>
          <p:cNvSpPr/>
          <p:nvPr/>
        </p:nvSpPr>
        <p:spPr>
          <a:xfrm>
            <a:off x="3787225" y="3694950"/>
            <a:ext cx="427500" cy="8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1" name="Shape 541"/>
        <p:cNvGrpSpPr/>
        <p:nvPr/>
      </p:nvGrpSpPr>
      <p:grpSpPr>
        <a:xfrm>
          <a:off x="0" y="0"/>
          <a:ext cx="0" cy="0"/>
          <a:chOff x="0" y="0"/>
          <a:chExt cx="0" cy="0"/>
        </a:xfrm>
      </p:grpSpPr>
      <p:sp>
        <p:nvSpPr>
          <p:cNvPr id="542" name="Google Shape;542;g21fded47c47_0_8"/>
          <p:cNvSpPr txBox="1"/>
          <p:nvPr>
            <p:ph type="title"/>
          </p:nvPr>
        </p:nvSpPr>
        <p:spPr>
          <a:xfrm>
            <a:off x="1083128" y="591523"/>
            <a:ext cx="10482900" cy="738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t>Scholar’s Mate</a:t>
            </a:r>
            <a:endParaRPr/>
          </a:p>
        </p:txBody>
      </p:sp>
      <p:pic>
        <p:nvPicPr>
          <p:cNvPr id="543" name="Google Shape;543;g21fded47c47_0_8"/>
          <p:cNvPicPr preferRelativeResize="0"/>
          <p:nvPr/>
        </p:nvPicPr>
        <p:blipFill>
          <a:blip r:embed="rId3">
            <a:alphaModFix/>
          </a:blip>
          <a:stretch>
            <a:fillRect/>
          </a:stretch>
        </p:blipFill>
        <p:spPr>
          <a:xfrm>
            <a:off x="769750" y="1459832"/>
            <a:ext cx="4691343" cy="4691343"/>
          </a:xfrm>
          <a:prstGeom prst="rect">
            <a:avLst/>
          </a:prstGeom>
          <a:noFill/>
          <a:ln>
            <a:noFill/>
          </a:ln>
        </p:spPr>
      </p:pic>
      <p:sp>
        <p:nvSpPr>
          <p:cNvPr id="544" name="Google Shape;544;g21fded47c47_0_8"/>
          <p:cNvSpPr txBox="1"/>
          <p:nvPr/>
        </p:nvSpPr>
        <p:spPr>
          <a:xfrm>
            <a:off x="7089400" y="1704250"/>
            <a:ext cx="36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45" name="Google Shape;545;g21fded47c47_0_8"/>
          <p:cNvSpPr txBox="1"/>
          <p:nvPr>
            <p:ph idx="1" type="body"/>
          </p:nvPr>
        </p:nvSpPr>
        <p:spPr>
          <a:xfrm>
            <a:off x="6997150" y="1622225"/>
            <a:ext cx="4045500" cy="3901800"/>
          </a:xfrm>
          <a:prstGeom prst="rect">
            <a:avLst/>
          </a:prstGeom>
          <a:solidFill>
            <a:srgbClr val="338FBF"/>
          </a:solidFill>
        </p:spPr>
        <p:txBody>
          <a:bodyPr anchorCtr="0" anchor="t" bIns="45700" lIns="91425" spcFirstLastPara="1" rIns="91425" wrap="square" tIns="45700">
            <a:spAutoFit/>
          </a:bodyPr>
          <a:lstStyle/>
          <a:p>
            <a:pPr indent="-387350" lvl="0" marL="457200" rtl="0" algn="l">
              <a:spcBef>
                <a:spcPts val="1000"/>
              </a:spcBef>
              <a:spcAft>
                <a:spcPts val="0"/>
              </a:spcAft>
              <a:buSzPts val="2500"/>
              <a:buChar char="•"/>
            </a:pPr>
            <a:r>
              <a:rPr lang="en-US" sz="2500"/>
              <a:t>Scholar’s mate can be a really quick way of finishing a chess game.</a:t>
            </a:r>
            <a:endParaRPr sz="2500"/>
          </a:p>
          <a:p>
            <a:pPr indent="-387350" lvl="0" marL="457200" rtl="0" algn="l">
              <a:spcBef>
                <a:spcPts val="0"/>
              </a:spcBef>
              <a:spcAft>
                <a:spcPts val="0"/>
              </a:spcAft>
              <a:buSzPts val="2500"/>
              <a:buChar char="•"/>
            </a:pPr>
            <a:r>
              <a:rPr lang="en-US" sz="2500"/>
              <a:t>The idea is to target the f7 pawn with your bishop and queen. Then, deliver checkmate with the queen on the next move if it is safe to plant the queen on f7.</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0efb3b5ad7_0_36"/>
          <p:cNvSpPr txBox="1"/>
          <p:nvPr>
            <p:ph idx="1" type="body"/>
          </p:nvPr>
        </p:nvSpPr>
        <p:spPr>
          <a:xfrm>
            <a:off x="838197" y="1492557"/>
            <a:ext cx="10482900" cy="2586000"/>
          </a:xfrm>
          <a:prstGeom prst="rect">
            <a:avLst/>
          </a:prstGeom>
        </p:spPr>
        <p:txBody>
          <a:bodyPr anchorCtr="0" anchor="t" bIns="45700" lIns="91425" spcFirstLastPara="1" rIns="91425" wrap="square" tIns="45700">
            <a:spAutoFit/>
          </a:bodyPr>
          <a:lstStyle/>
          <a:p>
            <a:pPr indent="-457200" lvl="0" marL="457200" rtl="0" algn="l">
              <a:spcBef>
                <a:spcPts val="1000"/>
              </a:spcBef>
              <a:spcAft>
                <a:spcPts val="0"/>
              </a:spcAft>
              <a:buSzPts val="3600"/>
              <a:buChar char="-"/>
            </a:pPr>
            <a:r>
              <a:rPr lang="en-US" sz="3600"/>
              <a:t>Now it’s time to practice our king and queen strategies on the chess board.</a:t>
            </a:r>
            <a:endParaRPr sz="3600"/>
          </a:p>
          <a:p>
            <a:pPr indent="-457200" lvl="0" marL="457200" rtl="0" algn="l">
              <a:spcBef>
                <a:spcPts val="0"/>
              </a:spcBef>
              <a:spcAft>
                <a:spcPts val="0"/>
              </a:spcAft>
              <a:buSzPts val="3600"/>
              <a:buChar char="-"/>
            </a:pPr>
            <a:r>
              <a:rPr lang="en-US" sz="3600"/>
              <a:t>Remember how kings and queens move. </a:t>
            </a:r>
            <a:endParaRPr sz="3600"/>
          </a:p>
          <a:p>
            <a:pPr indent="-457200" lvl="0" marL="457200" rtl="0" algn="l">
              <a:spcBef>
                <a:spcPts val="0"/>
              </a:spcBef>
              <a:spcAft>
                <a:spcPts val="0"/>
              </a:spcAft>
              <a:buSzPts val="3600"/>
              <a:buChar char="-"/>
            </a:pPr>
            <a:r>
              <a:rPr lang="en-US" sz="3600"/>
              <a:t>Try opening using the scholar’s mate strategy, you could win a 4 move game!</a:t>
            </a:r>
            <a:endParaRPr sz="3600"/>
          </a:p>
        </p:txBody>
      </p:sp>
      <p:sp>
        <p:nvSpPr>
          <p:cNvPr id="552" name="Google Shape;552;g20efb3b5ad7_0_36"/>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8" name="Shape 558"/>
        <p:cNvGrpSpPr/>
        <p:nvPr/>
      </p:nvGrpSpPr>
      <p:grpSpPr>
        <a:xfrm>
          <a:off x="0" y="0"/>
          <a:ext cx="0" cy="0"/>
          <a:chOff x="0" y="0"/>
          <a:chExt cx="0" cy="0"/>
        </a:xfrm>
      </p:grpSpPr>
      <p:sp>
        <p:nvSpPr>
          <p:cNvPr id="559" name="Google Shape;559;g20efb3b5ad7_0_28"/>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560" name="Google Shape;560;g20efb3b5ad7_0_28"/>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561" name="Google Shape;561;g20efb3b5ad7_0_28"/>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7" name="Shape 567"/>
        <p:cNvGrpSpPr/>
        <p:nvPr/>
      </p:nvGrpSpPr>
      <p:grpSpPr>
        <a:xfrm>
          <a:off x="0" y="0"/>
          <a:ext cx="0" cy="0"/>
          <a:chOff x="0" y="0"/>
          <a:chExt cx="0" cy="0"/>
        </a:xfrm>
      </p:grpSpPr>
      <p:sp>
        <p:nvSpPr>
          <p:cNvPr id="568" name="Google Shape;568;p49"/>
          <p:cNvSpPr txBox="1"/>
          <p:nvPr>
            <p:ph type="title"/>
          </p:nvPr>
        </p:nvSpPr>
        <p:spPr>
          <a:xfrm>
            <a:off x="612847" y="1664556"/>
            <a:ext cx="9814200" cy="2169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4</a:t>
            </a:r>
            <a:r>
              <a:rPr b="1" lang="en-US" sz="6600">
                <a:latin typeface="Arial"/>
                <a:ea typeface="Arial"/>
                <a:cs typeface="Arial"/>
                <a:sym typeface="Arial"/>
              </a:rPr>
              <a:t>:</a:t>
            </a:r>
            <a:endParaRPr b="1" sz="6600">
              <a:latin typeface="Arial"/>
              <a:ea typeface="Arial"/>
              <a:cs typeface="Arial"/>
              <a:sym typeface="Arial"/>
            </a:endParaRPr>
          </a:p>
        </p:txBody>
      </p:sp>
      <p:sp>
        <p:nvSpPr>
          <p:cNvPr id="569" name="Google Shape;569;p49"/>
          <p:cNvSpPr txBox="1"/>
          <p:nvPr/>
        </p:nvSpPr>
        <p:spPr>
          <a:xfrm>
            <a:off x="3200500" y="2670851"/>
            <a:ext cx="5037000" cy="408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Font typeface="Arial"/>
              <a:buChar char="•"/>
            </a:pPr>
            <a:r>
              <a:rPr b="1" lang="en-US" sz="2400">
                <a:solidFill>
                  <a:schemeClr val="lt1"/>
                </a:solidFill>
              </a:rPr>
              <a:t>learn how to use the knight and rook</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learn how to castle correctly and when you can castle</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discuss checkmate patterns involving rook and knight</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27f258c47e_0_0"/>
          <p:cNvSpPr txBox="1"/>
          <p:nvPr>
            <p:ph type="title"/>
          </p:nvPr>
        </p:nvSpPr>
        <p:spPr>
          <a:xfrm>
            <a:off x="838200" y="696686"/>
            <a:ext cx="9714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What is Castling and how to do it?</a:t>
            </a:r>
            <a:endParaRPr/>
          </a:p>
        </p:txBody>
      </p:sp>
      <p:sp>
        <p:nvSpPr>
          <p:cNvPr id="576" name="Google Shape;576;g227f258c47e_0_0"/>
          <p:cNvSpPr txBox="1"/>
          <p:nvPr/>
        </p:nvSpPr>
        <p:spPr>
          <a:xfrm>
            <a:off x="6139975" y="1989900"/>
            <a:ext cx="56154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Castling is a move in chess where your king’s first move is to move two squares to its right or left and the rook hops over next to the king. </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There are two ways to castle your king (kingside and queenside). </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Castling is the only move in chess in which two pieces are moved at once.</a:t>
            </a:r>
            <a:endParaRPr sz="2500">
              <a:solidFill>
                <a:schemeClr val="lt1"/>
              </a:solidFill>
            </a:endParaRPr>
          </a:p>
          <a:p>
            <a:pPr indent="0" lvl="0" marL="0" rtl="0" algn="l">
              <a:spcBef>
                <a:spcPts val="0"/>
              </a:spcBef>
              <a:spcAft>
                <a:spcPts val="0"/>
              </a:spcAft>
              <a:buNone/>
            </a:pPr>
            <a:r>
              <a:t/>
            </a:r>
            <a:endParaRPr sz="2500">
              <a:solidFill>
                <a:schemeClr val="lt1"/>
              </a:solidFill>
            </a:endParaRPr>
          </a:p>
        </p:txBody>
      </p:sp>
      <p:pic>
        <p:nvPicPr>
          <p:cNvPr id="577" name="Google Shape;577;g227f258c47e_0_0"/>
          <p:cNvPicPr preferRelativeResize="0"/>
          <p:nvPr/>
        </p:nvPicPr>
        <p:blipFill>
          <a:blip r:embed="rId3">
            <a:alphaModFix/>
          </a:blip>
          <a:stretch>
            <a:fillRect/>
          </a:stretch>
        </p:blipFill>
        <p:spPr>
          <a:xfrm>
            <a:off x="510325" y="1564649"/>
            <a:ext cx="5117614" cy="511761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g2289985986d_0_0"/>
          <p:cNvPicPr preferRelativeResize="0"/>
          <p:nvPr/>
        </p:nvPicPr>
        <p:blipFill>
          <a:blip r:embed="rId3">
            <a:alphaModFix/>
          </a:blip>
          <a:stretch>
            <a:fillRect/>
          </a:stretch>
        </p:blipFill>
        <p:spPr>
          <a:xfrm>
            <a:off x="313775" y="1451711"/>
            <a:ext cx="5117613" cy="5117613"/>
          </a:xfrm>
          <a:prstGeom prst="rect">
            <a:avLst/>
          </a:prstGeom>
          <a:noFill/>
          <a:ln>
            <a:noFill/>
          </a:ln>
        </p:spPr>
      </p:pic>
      <p:sp>
        <p:nvSpPr>
          <p:cNvPr id="584" name="Google Shape;584;g2289985986d_0_0"/>
          <p:cNvSpPr txBox="1"/>
          <p:nvPr/>
        </p:nvSpPr>
        <p:spPr>
          <a:xfrm>
            <a:off x="747650" y="446475"/>
            <a:ext cx="74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When can you castle?</a:t>
            </a:r>
            <a:endParaRPr sz="4000">
              <a:solidFill>
                <a:schemeClr val="lt1"/>
              </a:solidFill>
            </a:endParaRPr>
          </a:p>
        </p:txBody>
      </p:sp>
      <p:sp>
        <p:nvSpPr>
          <p:cNvPr id="585" name="Google Shape;585;g2289985986d_0_0"/>
          <p:cNvSpPr txBox="1"/>
          <p:nvPr/>
        </p:nvSpPr>
        <p:spPr>
          <a:xfrm>
            <a:off x="6185650" y="1688950"/>
            <a:ext cx="5550900" cy="329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3400">
                <a:solidFill>
                  <a:schemeClr val="lt1"/>
                </a:solidFill>
                <a:latin typeface="Calibri"/>
                <a:ea typeface="Calibri"/>
                <a:cs typeface="Calibri"/>
                <a:sym typeface="Calibri"/>
              </a:rPr>
              <a:t>You can castle if …</a:t>
            </a:r>
            <a:endParaRPr sz="3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Neither the king nor the rook has previously moved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The squares between the king and the rook are vacant</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The king does not leave, cross over, or finish on a square attacked by an enemy piece</a:t>
            </a:r>
            <a:endParaRPr sz="2400">
              <a:solidFill>
                <a:schemeClr val="lt1"/>
              </a:solidFill>
              <a:latin typeface="Calibri"/>
              <a:ea typeface="Calibri"/>
              <a:cs typeface="Calibri"/>
              <a:sym typeface="Calibri"/>
            </a:endParaRPr>
          </a:p>
        </p:txBody>
      </p:sp>
      <p:sp>
        <p:nvSpPr>
          <p:cNvPr id="586" name="Google Shape;586;g2289985986d_0_0"/>
          <p:cNvSpPr txBox="1"/>
          <p:nvPr/>
        </p:nvSpPr>
        <p:spPr>
          <a:xfrm>
            <a:off x="6388800" y="4949025"/>
            <a:ext cx="4647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***For example, if the f2 pawn was not there after the bishop moved to c5, then white cannot castle.***</a:t>
            </a:r>
            <a:endParaRPr sz="20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107f1b78b9_1_70"/>
          <p:cNvSpPr txBox="1"/>
          <p:nvPr/>
        </p:nvSpPr>
        <p:spPr>
          <a:xfrm>
            <a:off x="747650" y="446475"/>
            <a:ext cx="74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Can White Castle Here?</a:t>
            </a:r>
            <a:endParaRPr sz="4000">
              <a:solidFill>
                <a:schemeClr val="lt1"/>
              </a:solidFill>
            </a:endParaRPr>
          </a:p>
        </p:txBody>
      </p:sp>
      <p:pic>
        <p:nvPicPr>
          <p:cNvPr id="593" name="Google Shape;593;g2107f1b78b9_1_70"/>
          <p:cNvPicPr preferRelativeResize="0"/>
          <p:nvPr/>
        </p:nvPicPr>
        <p:blipFill>
          <a:blip r:embed="rId3">
            <a:alphaModFix/>
          </a:blip>
          <a:stretch>
            <a:fillRect/>
          </a:stretch>
        </p:blipFill>
        <p:spPr>
          <a:xfrm>
            <a:off x="607250" y="1679200"/>
            <a:ext cx="4867275" cy="4867275"/>
          </a:xfrm>
          <a:prstGeom prst="rect">
            <a:avLst/>
          </a:prstGeom>
          <a:noFill/>
          <a:ln>
            <a:noFill/>
          </a:ln>
        </p:spPr>
      </p:pic>
      <p:sp>
        <p:nvSpPr>
          <p:cNvPr id="594" name="Google Shape;594;g2107f1b78b9_1_70"/>
          <p:cNvSpPr txBox="1"/>
          <p:nvPr/>
        </p:nvSpPr>
        <p:spPr>
          <a:xfrm>
            <a:off x="6018225" y="2151875"/>
            <a:ext cx="4916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White cannot castle short on the kingside because the queen is attacking the f1 and g1 squares preventing the king to castle there.</a:t>
            </a:r>
            <a:endParaRPr sz="2400">
              <a:solidFill>
                <a:schemeClr val="lt1"/>
              </a:solidFill>
              <a:latin typeface="Calibri"/>
              <a:ea typeface="Calibri"/>
              <a:cs typeface="Calibri"/>
              <a:sym typeface="Calibri"/>
            </a:endParaRPr>
          </a:p>
        </p:txBody>
      </p:sp>
      <p:sp>
        <p:nvSpPr>
          <p:cNvPr id="595" name="Google Shape;595;g2107f1b78b9_1_70"/>
          <p:cNvSpPr txBox="1"/>
          <p:nvPr/>
        </p:nvSpPr>
        <p:spPr>
          <a:xfrm>
            <a:off x="6018225" y="4097575"/>
            <a:ext cx="51084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lt1"/>
                </a:solidFill>
                <a:latin typeface="Calibri"/>
                <a:ea typeface="Calibri"/>
                <a:cs typeface="Calibri"/>
                <a:sym typeface="Calibri"/>
              </a:rPr>
              <a:t>However, White can castle long on the queenside because no pieces are between the queen’s rook and the king, no piece is attacking the c1 and d1 squares the king is moving through, and both the king and rook has not moved before castling.</a:t>
            </a:r>
            <a:endParaRPr sz="22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09acbae40b_0_3"/>
          <p:cNvSpPr txBox="1"/>
          <p:nvPr/>
        </p:nvSpPr>
        <p:spPr>
          <a:xfrm>
            <a:off x="747650" y="446475"/>
            <a:ext cx="74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rPr>
              <a:t>Can Black Castle Here?</a:t>
            </a:r>
            <a:endParaRPr sz="4000">
              <a:solidFill>
                <a:schemeClr val="dk1"/>
              </a:solidFill>
            </a:endParaRPr>
          </a:p>
        </p:txBody>
      </p:sp>
      <p:pic>
        <p:nvPicPr>
          <p:cNvPr id="602" name="Google Shape;602;g209acbae40b_0_3"/>
          <p:cNvPicPr preferRelativeResize="0"/>
          <p:nvPr/>
        </p:nvPicPr>
        <p:blipFill>
          <a:blip r:embed="rId3">
            <a:alphaModFix/>
          </a:blip>
          <a:stretch>
            <a:fillRect/>
          </a:stretch>
        </p:blipFill>
        <p:spPr>
          <a:xfrm>
            <a:off x="467300" y="1574225"/>
            <a:ext cx="4819650" cy="4857750"/>
          </a:xfrm>
          <a:prstGeom prst="rect">
            <a:avLst/>
          </a:prstGeom>
          <a:noFill/>
          <a:ln>
            <a:noFill/>
          </a:ln>
        </p:spPr>
      </p:pic>
      <p:sp>
        <p:nvSpPr>
          <p:cNvPr id="603" name="Google Shape;603;g209acbae40b_0_3"/>
          <p:cNvSpPr txBox="1"/>
          <p:nvPr/>
        </p:nvSpPr>
        <p:spPr>
          <a:xfrm>
            <a:off x="5878425" y="1959425"/>
            <a:ext cx="566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Now, what if it was white’s turn to move?</a:t>
            </a:r>
            <a:endParaRPr sz="3000">
              <a:solidFill>
                <a:schemeClr val="lt1"/>
              </a:solidFill>
              <a:latin typeface="Calibri"/>
              <a:ea typeface="Calibri"/>
              <a:cs typeface="Calibri"/>
              <a:sym typeface="Calibri"/>
            </a:endParaRPr>
          </a:p>
        </p:txBody>
      </p:sp>
      <p:sp>
        <p:nvSpPr>
          <p:cNvPr id="604" name="Google Shape;604;g209acbae40b_0_3"/>
          <p:cNvSpPr txBox="1"/>
          <p:nvPr/>
        </p:nvSpPr>
        <p:spPr>
          <a:xfrm>
            <a:off x="5826075" y="3707850"/>
            <a:ext cx="577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If White moves his queen to c8, White has checkmate with the king in the back rank. </a:t>
            </a:r>
            <a:endParaRPr sz="3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107f1b78b9_1_78"/>
          <p:cNvSpPr txBox="1"/>
          <p:nvPr/>
        </p:nvSpPr>
        <p:spPr>
          <a:xfrm>
            <a:off x="747650" y="446475"/>
            <a:ext cx="74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rPr>
              <a:t>Can White Castle Here?</a:t>
            </a:r>
            <a:endParaRPr sz="4000">
              <a:solidFill>
                <a:schemeClr val="lt1"/>
              </a:solidFill>
            </a:endParaRPr>
          </a:p>
        </p:txBody>
      </p:sp>
      <p:pic>
        <p:nvPicPr>
          <p:cNvPr id="611" name="Google Shape;611;g2107f1b78b9_1_78"/>
          <p:cNvPicPr preferRelativeResize="0"/>
          <p:nvPr/>
        </p:nvPicPr>
        <p:blipFill>
          <a:blip r:embed="rId3">
            <a:alphaModFix/>
          </a:blip>
          <a:stretch>
            <a:fillRect/>
          </a:stretch>
        </p:blipFill>
        <p:spPr>
          <a:xfrm>
            <a:off x="642275" y="1696700"/>
            <a:ext cx="4848225" cy="4838700"/>
          </a:xfrm>
          <a:prstGeom prst="rect">
            <a:avLst/>
          </a:prstGeom>
          <a:noFill/>
          <a:ln>
            <a:noFill/>
          </a:ln>
        </p:spPr>
      </p:pic>
      <p:sp>
        <p:nvSpPr>
          <p:cNvPr id="612" name="Google Shape;612;g2107f1b78b9_1_78"/>
          <p:cNvSpPr txBox="1"/>
          <p:nvPr/>
        </p:nvSpPr>
        <p:spPr>
          <a:xfrm>
            <a:off x="6525600" y="1819475"/>
            <a:ext cx="4671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White cannot castle because the bishop on a6 is attacking the f1 square the White king is trying to castle through.</a:t>
            </a:r>
            <a:endParaRPr sz="3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1928f396f0_1_10"/>
          <p:cNvSpPr txBox="1"/>
          <p:nvPr>
            <p:ph idx="1" type="body"/>
          </p:nvPr>
        </p:nvSpPr>
        <p:spPr>
          <a:xfrm>
            <a:off x="838200" y="1523805"/>
            <a:ext cx="5181600" cy="4228500"/>
          </a:xfrm>
          <a:prstGeom prst="rect">
            <a:avLst/>
          </a:prstGeom>
        </p:spPr>
        <p:txBody>
          <a:bodyPr anchorCtr="0" anchor="t" bIns="45700" lIns="91425" spcFirstLastPara="1" rIns="91425" wrap="square" tIns="45700">
            <a:normAutofit/>
          </a:bodyPr>
          <a:lstStyle/>
          <a:p>
            <a:pPr indent="-444500" lvl="0" marL="457200" rtl="0" algn="l">
              <a:spcBef>
                <a:spcPts val="1000"/>
              </a:spcBef>
              <a:spcAft>
                <a:spcPts val="0"/>
              </a:spcAft>
              <a:buSzPts val="3400"/>
              <a:buChar char="-"/>
            </a:pPr>
            <a:r>
              <a:rPr lang="en-US" sz="3400"/>
              <a:t>8x Pawns</a:t>
            </a:r>
            <a:endParaRPr sz="3400"/>
          </a:p>
          <a:p>
            <a:pPr indent="-444500" lvl="0" marL="457200" rtl="0" algn="l">
              <a:spcBef>
                <a:spcPts val="0"/>
              </a:spcBef>
              <a:spcAft>
                <a:spcPts val="0"/>
              </a:spcAft>
              <a:buSzPts val="3400"/>
              <a:buChar char="-"/>
            </a:pPr>
            <a:r>
              <a:rPr lang="en-US" sz="3400"/>
              <a:t>2x Rooks</a:t>
            </a:r>
            <a:endParaRPr sz="3400"/>
          </a:p>
          <a:p>
            <a:pPr indent="-444500" lvl="0" marL="457200" rtl="0" algn="l">
              <a:spcBef>
                <a:spcPts val="0"/>
              </a:spcBef>
              <a:spcAft>
                <a:spcPts val="0"/>
              </a:spcAft>
              <a:buSzPts val="3400"/>
              <a:buChar char="-"/>
            </a:pPr>
            <a:r>
              <a:rPr lang="en-US" sz="3400"/>
              <a:t>2x Knights (Horse)</a:t>
            </a:r>
            <a:endParaRPr sz="3400"/>
          </a:p>
          <a:p>
            <a:pPr indent="-444500" lvl="0" marL="457200" rtl="0" algn="l">
              <a:spcBef>
                <a:spcPts val="0"/>
              </a:spcBef>
              <a:spcAft>
                <a:spcPts val="0"/>
              </a:spcAft>
              <a:buSzPts val="3400"/>
              <a:buChar char="-"/>
            </a:pPr>
            <a:r>
              <a:rPr lang="en-US" sz="3400"/>
              <a:t>2x Bishops</a:t>
            </a:r>
            <a:endParaRPr sz="3400"/>
          </a:p>
          <a:p>
            <a:pPr indent="-444500" lvl="0" marL="457200" rtl="0" algn="l">
              <a:spcBef>
                <a:spcPts val="0"/>
              </a:spcBef>
              <a:spcAft>
                <a:spcPts val="0"/>
              </a:spcAft>
              <a:buSzPts val="3400"/>
              <a:buChar char="-"/>
            </a:pPr>
            <a:r>
              <a:rPr lang="en-US" sz="3400"/>
              <a:t>1x Queen</a:t>
            </a:r>
            <a:endParaRPr sz="3400"/>
          </a:p>
          <a:p>
            <a:pPr indent="-444500" lvl="0" marL="457200" rtl="0" algn="l">
              <a:spcBef>
                <a:spcPts val="0"/>
              </a:spcBef>
              <a:spcAft>
                <a:spcPts val="0"/>
              </a:spcAft>
              <a:buSzPts val="3400"/>
              <a:buChar char="-"/>
            </a:pPr>
            <a:r>
              <a:rPr lang="en-US" sz="3400"/>
              <a:t>1x King</a:t>
            </a:r>
            <a:endParaRPr sz="3600"/>
          </a:p>
          <a:p>
            <a:pPr indent="0" lvl="0" marL="0" rtl="0" algn="l">
              <a:spcBef>
                <a:spcPts val="1000"/>
              </a:spcBef>
              <a:spcAft>
                <a:spcPts val="0"/>
              </a:spcAft>
              <a:buNone/>
            </a:pPr>
            <a:r>
              <a:t/>
            </a:r>
            <a:endParaRPr sz="3400"/>
          </a:p>
        </p:txBody>
      </p:sp>
      <p:sp>
        <p:nvSpPr>
          <p:cNvPr id="169" name="Google Shape;169;g21928f396f0_1_1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The Board</a:t>
            </a:r>
            <a:endParaRPr/>
          </a:p>
        </p:txBody>
      </p:sp>
      <p:pic>
        <p:nvPicPr>
          <p:cNvPr id="170" name="Google Shape;170;g21928f396f0_1_10"/>
          <p:cNvPicPr preferRelativeResize="0"/>
          <p:nvPr/>
        </p:nvPicPr>
        <p:blipFill>
          <a:blip r:embed="rId3">
            <a:alphaModFix/>
          </a:blip>
          <a:stretch>
            <a:fillRect/>
          </a:stretch>
        </p:blipFill>
        <p:spPr>
          <a:xfrm>
            <a:off x="5277225" y="365925"/>
            <a:ext cx="6645276" cy="61261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 name="Shape 617"/>
        <p:cNvGrpSpPr/>
        <p:nvPr/>
      </p:nvGrpSpPr>
      <p:grpSpPr>
        <a:xfrm>
          <a:off x="0" y="0"/>
          <a:ext cx="0" cy="0"/>
          <a:chOff x="0" y="0"/>
          <a:chExt cx="0" cy="0"/>
        </a:xfrm>
      </p:grpSpPr>
      <p:sp>
        <p:nvSpPr>
          <p:cNvPr id="618" name="Google Shape;618;g2107f1b78b9_0_0"/>
          <p:cNvSpPr txBox="1"/>
          <p:nvPr>
            <p:ph idx="1" type="body"/>
          </p:nvPr>
        </p:nvSpPr>
        <p:spPr>
          <a:xfrm>
            <a:off x="750950" y="2242855"/>
            <a:ext cx="104829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chemeClr val="lt1"/>
              </a:buClr>
              <a:buSzPts val="2000"/>
              <a:buFont typeface="Arial"/>
              <a:buNone/>
            </a:pPr>
            <a:r>
              <a:rPr lang="en-US" sz="5000"/>
              <a:t>Checkmate Patterns with Rooks and Knights</a:t>
            </a:r>
            <a:endParaRPr sz="5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4" name="Shape 624"/>
        <p:cNvGrpSpPr/>
        <p:nvPr/>
      </p:nvGrpSpPr>
      <p:grpSpPr>
        <a:xfrm>
          <a:off x="0" y="0"/>
          <a:ext cx="0" cy="0"/>
          <a:chOff x="0" y="0"/>
          <a:chExt cx="0" cy="0"/>
        </a:xfrm>
      </p:grpSpPr>
      <p:sp>
        <p:nvSpPr>
          <p:cNvPr id="625" name="Google Shape;625;g2266a986e3e_1_24"/>
          <p:cNvSpPr txBox="1"/>
          <p:nvPr>
            <p:ph type="title"/>
          </p:nvPr>
        </p:nvSpPr>
        <p:spPr>
          <a:xfrm>
            <a:off x="588274" y="442473"/>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Back-rank Checkmate</a:t>
            </a:r>
            <a:endParaRPr/>
          </a:p>
        </p:txBody>
      </p:sp>
      <p:pic>
        <p:nvPicPr>
          <p:cNvPr id="626" name="Google Shape;626;g2266a986e3e_1_24"/>
          <p:cNvPicPr preferRelativeResize="0"/>
          <p:nvPr/>
        </p:nvPicPr>
        <p:blipFill>
          <a:blip r:embed="rId3">
            <a:alphaModFix/>
          </a:blip>
          <a:stretch>
            <a:fillRect/>
          </a:stretch>
        </p:blipFill>
        <p:spPr>
          <a:xfrm>
            <a:off x="588275" y="1770573"/>
            <a:ext cx="4782627" cy="4782627"/>
          </a:xfrm>
          <a:prstGeom prst="rect">
            <a:avLst/>
          </a:prstGeom>
          <a:noFill/>
          <a:ln>
            <a:noFill/>
          </a:ln>
        </p:spPr>
      </p:pic>
      <p:sp>
        <p:nvSpPr>
          <p:cNvPr id="627" name="Google Shape;627;g2266a986e3e_1_24"/>
          <p:cNvSpPr txBox="1"/>
          <p:nvPr/>
        </p:nvSpPr>
        <p:spPr>
          <a:xfrm>
            <a:off x="6685875" y="1931000"/>
            <a:ext cx="44538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lang="en-US" sz="2000">
                <a:solidFill>
                  <a:schemeClr val="lt1"/>
                </a:solidFill>
              </a:rPr>
              <a:t>The rook can deliver checkmate when the king is trapped by its own pawns on the second or 7th row (rank).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An easy for black to avoid this checkmate threat is if it pushes one of the pawns in front of the king so that the king can have an escape square. </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t/>
            </a:r>
            <a:endParaRPr sz="20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3" name="Shape 633"/>
        <p:cNvGrpSpPr/>
        <p:nvPr/>
      </p:nvGrpSpPr>
      <p:grpSpPr>
        <a:xfrm>
          <a:off x="0" y="0"/>
          <a:ext cx="0" cy="0"/>
          <a:chOff x="0" y="0"/>
          <a:chExt cx="0" cy="0"/>
        </a:xfrm>
      </p:grpSpPr>
      <p:sp>
        <p:nvSpPr>
          <p:cNvPr id="634" name="Google Shape;634;g2107f1b78b9_0_24"/>
          <p:cNvSpPr txBox="1"/>
          <p:nvPr>
            <p:ph type="title"/>
          </p:nvPr>
        </p:nvSpPr>
        <p:spPr>
          <a:xfrm>
            <a:off x="419900" y="332450"/>
            <a:ext cx="67653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Puzzle</a:t>
            </a:r>
            <a:endParaRPr/>
          </a:p>
        </p:txBody>
      </p:sp>
      <p:sp>
        <p:nvSpPr>
          <p:cNvPr id="635" name="Google Shape;635;g2107f1b78b9_0_24"/>
          <p:cNvSpPr txBox="1"/>
          <p:nvPr/>
        </p:nvSpPr>
        <p:spPr>
          <a:xfrm>
            <a:off x="6344125" y="3544650"/>
            <a:ext cx="44538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Char char="●"/>
            </a:pPr>
            <a:r>
              <a:rPr lang="en-US" sz="2600">
                <a:solidFill>
                  <a:schemeClr val="lt1"/>
                </a:solidFill>
              </a:rPr>
              <a:t>It is White’s Turn to move.</a:t>
            </a:r>
            <a:endParaRPr sz="2600">
              <a:solidFill>
                <a:schemeClr val="lt1"/>
              </a:solidFill>
            </a:endParaRPr>
          </a:p>
          <a:p>
            <a:pPr indent="-393700" lvl="0" marL="457200" rtl="0" algn="l">
              <a:spcBef>
                <a:spcPts val="0"/>
              </a:spcBef>
              <a:spcAft>
                <a:spcPts val="0"/>
              </a:spcAft>
              <a:buClr>
                <a:schemeClr val="lt1"/>
              </a:buClr>
              <a:buSzPts val="2600"/>
              <a:buChar char="●"/>
            </a:pPr>
            <a:r>
              <a:rPr lang="en-US" sz="2600">
                <a:solidFill>
                  <a:schemeClr val="lt1"/>
                </a:solidFill>
              </a:rPr>
              <a:t>White has Mate in 2.</a:t>
            </a:r>
            <a:endParaRPr sz="2600">
              <a:solidFill>
                <a:schemeClr val="lt1"/>
              </a:solidFill>
            </a:endParaRPr>
          </a:p>
        </p:txBody>
      </p:sp>
      <p:pic>
        <p:nvPicPr>
          <p:cNvPr id="636" name="Google Shape;636;g2107f1b78b9_0_24"/>
          <p:cNvPicPr preferRelativeResize="0"/>
          <p:nvPr/>
        </p:nvPicPr>
        <p:blipFill>
          <a:blip r:embed="rId3">
            <a:alphaModFix/>
          </a:blip>
          <a:stretch>
            <a:fillRect/>
          </a:stretch>
        </p:blipFill>
        <p:spPr>
          <a:xfrm>
            <a:off x="728250" y="1660548"/>
            <a:ext cx="4791986" cy="478262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2" name="Shape 642"/>
        <p:cNvGrpSpPr/>
        <p:nvPr/>
      </p:nvGrpSpPr>
      <p:grpSpPr>
        <a:xfrm>
          <a:off x="0" y="0"/>
          <a:ext cx="0" cy="0"/>
          <a:chOff x="0" y="0"/>
          <a:chExt cx="0" cy="0"/>
        </a:xfrm>
      </p:grpSpPr>
      <p:sp>
        <p:nvSpPr>
          <p:cNvPr id="643" name="Google Shape;643;g2107f1b78b9_0_41"/>
          <p:cNvSpPr txBox="1"/>
          <p:nvPr>
            <p:ph type="title"/>
          </p:nvPr>
        </p:nvSpPr>
        <p:spPr>
          <a:xfrm>
            <a:off x="594850" y="230175"/>
            <a:ext cx="37440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644" name="Google Shape;644;g2107f1b78b9_0_41"/>
          <p:cNvPicPr preferRelativeResize="0"/>
          <p:nvPr/>
        </p:nvPicPr>
        <p:blipFill>
          <a:blip r:embed="rId3">
            <a:alphaModFix/>
          </a:blip>
          <a:stretch>
            <a:fillRect/>
          </a:stretch>
        </p:blipFill>
        <p:spPr>
          <a:xfrm>
            <a:off x="3341550" y="1400851"/>
            <a:ext cx="4442100" cy="4433400"/>
          </a:xfrm>
          <a:prstGeom prst="rect">
            <a:avLst/>
          </a:prstGeom>
          <a:noFill/>
          <a:ln>
            <a:noFill/>
          </a:ln>
        </p:spPr>
      </p:pic>
      <p:pic>
        <p:nvPicPr>
          <p:cNvPr id="645" name="Google Shape;645;g2107f1b78b9_0_41"/>
          <p:cNvPicPr preferRelativeResize="0"/>
          <p:nvPr/>
        </p:nvPicPr>
        <p:blipFill>
          <a:blip r:embed="rId4">
            <a:alphaModFix/>
          </a:blip>
          <a:stretch>
            <a:fillRect/>
          </a:stretch>
        </p:blipFill>
        <p:spPr>
          <a:xfrm>
            <a:off x="3341550" y="1400825"/>
            <a:ext cx="4442100" cy="4433440"/>
          </a:xfrm>
          <a:prstGeom prst="rect">
            <a:avLst/>
          </a:prstGeom>
          <a:noFill/>
          <a:ln>
            <a:noFill/>
          </a:ln>
        </p:spPr>
      </p:pic>
      <p:pic>
        <p:nvPicPr>
          <p:cNvPr id="646" name="Google Shape;646;g2107f1b78b9_0_41"/>
          <p:cNvPicPr preferRelativeResize="0"/>
          <p:nvPr/>
        </p:nvPicPr>
        <p:blipFill>
          <a:blip r:embed="rId5">
            <a:alphaModFix/>
          </a:blip>
          <a:stretch>
            <a:fillRect/>
          </a:stretch>
        </p:blipFill>
        <p:spPr>
          <a:xfrm>
            <a:off x="3341550" y="1392150"/>
            <a:ext cx="4442100" cy="4450810"/>
          </a:xfrm>
          <a:prstGeom prst="rect">
            <a:avLst/>
          </a:prstGeom>
          <a:noFill/>
          <a:ln>
            <a:noFill/>
          </a:ln>
        </p:spPr>
      </p:pic>
      <p:pic>
        <p:nvPicPr>
          <p:cNvPr id="647" name="Google Shape;647;g2107f1b78b9_0_41"/>
          <p:cNvPicPr preferRelativeResize="0"/>
          <p:nvPr/>
        </p:nvPicPr>
        <p:blipFill>
          <a:blip r:embed="rId6">
            <a:alphaModFix/>
          </a:blip>
          <a:stretch>
            <a:fillRect/>
          </a:stretch>
        </p:blipFill>
        <p:spPr>
          <a:xfrm>
            <a:off x="3341550" y="1400846"/>
            <a:ext cx="4442100" cy="45036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6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6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6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3" name="Shape 653"/>
        <p:cNvGrpSpPr/>
        <p:nvPr/>
      </p:nvGrpSpPr>
      <p:grpSpPr>
        <a:xfrm>
          <a:off x="0" y="0"/>
          <a:ext cx="0" cy="0"/>
          <a:chOff x="0" y="0"/>
          <a:chExt cx="0" cy="0"/>
        </a:xfrm>
      </p:grpSpPr>
      <p:sp>
        <p:nvSpPr>
          <p:cNvPr id="654" name="Google Shape;654;g2107f1b78b9_0_15"/>
          <p:cNvSpPr txBox="1"/>
          <p:nvPr>
            <p:ph type="title"/>
          </p:nvPr>
        </p:nvSpPr>
        <p:spPr>
          <a:xfrm>
            <a:off x="588274" y="442473"/>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harder puzzle</a:t>
            </a:r>
            <a:endParaRPr/>
          </a:p>
        </p:txBody>
      </p:sp>
      <p:sp>
        <p:nvSpPr>
          <p:cNvPr id="655" name="Google Shape;655;g2107f1b78b9_0_15"/>
          <p:cNvSpPr txBox="1"/>
          <p:nvPr/>
        </p:nvSpPr>
        <p:spPr>
          <a:xfrm>
            <a:off x="6545925" y="2385850"/>
            <a:ext cx="4453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lang="en-US" sz="2000">
                <a:solidFill>
                  <a:schemeClr val="lt1"/>
                </a:solidFill>
              </a:rPr>
              <a:t>It is White’s Turn to move.</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Mate in 3 moves.</a:t>
            </a:r>
            <a:endParaRPr sz="2000">
              <a:solidFill>
                <a:schemeClr val="lt1"/>
              </a:solidFill>
            </a:endParaRPr>
          </a:p>
        </p:txBody>
      </p:sp>
      <p:pic>
        <p:nvPicPr>
          <p:cNvPr id="656" name="Google Shape;656;g2107f1b78b9_0_15"/>
          <p:cNvPicPr preferRelativeResize="0"/>
          <p:nvPr/>
        </p:nvPicPr>
        <p:blipFill>
          <a:blip r:embed="rId3">
            <a:alphaModFix/>
          </a:blip>
          <a:stretch>
            <a:fillRect/>
          </a:stretch>
        </p:blipFill>
        <p:spPr>
          <a:xfrm>
            <a:off x="780700" y="1630625"/>
            <a:ext cx="4366683" cy="4375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2" name="Shape 662"/>
        <p:cNvGrpSpPr/>
        <p:nvPr/>
      </p:nvGrpSpPr>
      <p:grpSpPr>
        <a:xfrm>
          <a:off x="0" y="0"/>
          <a:ext cx="0" cy="0"/>
          <a:chOff x="0" y="0"/>
          <a:chExt cx="0" cy="0"/>
        </a:xfrm>
      </p:grpSpPr>
      <p:sp>
        <p:nvSpPr>
          <p:cNvPr id="663" name="Google Shape;663;g2107f1b78b9_0_62"/>
          <p:cNvSpPr txBox="1"/>
          <p:nvPr>
            <p:ph type="title"/>
          </p:nvPr>
        </p:nvSpPr>
        <p:spPr>
          <a:xfrm>
            <a:off x="594850" y="230175"/>
            <a:ext cx="37440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664" name="Google Shape;664;g2107f1b78b9_0_62"/>
          <p:cNvPicPr preferRelativeResize="0"/>
          <p:nvPr/>
        </p:nvPicPr>
        <p:blipFill>
          <a:blip r:embed="rId3">
            <a:alphaModFix/>
          </a:blip>
          <a:stretch>
            <a:fillRect/>
          </a:stretch>
        </p:blipFill>
        <p:spPr>
          <a:xfrm>
            <a:off x="1020250" y="1558275"/>
            <a:ext cx="4366683" cy="4375200"/>
          </a:xfrm>
          <a:prstGeom prst="rect">
            <a:avLst/>
          </a:prstGeom>
          <a:noFill/>
          <a:ln>
            <a:noFill/>
          </a:ln>
        </p:spPr>
      </p:pic>
      <p:pic>
        <p:nvPicPr>
          <p:cNvPr id="665" name="Google Shape;665;g2107f1b78b9_0_62"/>
          <p:cNvPicPr preferRelativeResize="0"/>
          <p:nvPr/>
        </p:nvPicPr>
        <p:blipFill>
          <a:blip r:embed="rId4">
            <a:alphaModFix/>
          </a:blip>
          <a:stretch>
            <a:fillRect/>
          </a:stretch>
        </p:blipFill>
        <p:spPr>
          <a:xfrm>
            <a:off x="6331650" y="1562537"/>
            <a:ext cx="4366676" cy="43666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1" name="Shape 671"/>
        <p:cNvGrpSpPr/>
        <p:nvPr/>
      </p:nvGrpSpPr>
      <p:grpSpPr>
        <a:xfrm>
          <a:off x="0" y="0"/>
          <a:ext cx="0" cy="0"/>
          <a:chOff x="0" y="0"/>
          <a:chExt cx="0" cy="0"/>
        </a:xfrm>
      </p:grpSpPr>
      <p:sp>
        <p:nvSpPr>
          <p:cNvPr id="672" name="Google Shape;672;g2266a986e3e_1_30"/>
          <p:cNvSpPr txBox="1"/>
          <p:nvPr>
            <p:ph type="title"/>
          </p:nvPr>
        </p:nvSpPr>
        <p:spPr>
          <a:xfrm>
            <a:off x="86075" y="285075"/>
            <a:ext cx="6425400" cy="1421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Arabian Mate</a:t>
            </a:r>
            <a:endParaRPr/>
          </a:p>
        </p:txBody>
      </p:sp>
      <p:pic>
        <p:nvPicPr>
          <p:cNvPr id="673" name="Google Shape;673;g2266a986e3e_1_30"/>
          <p:cNvPicPr preferRelativeResize="0"/>
          <p:nvPr/>
        </p:nvPicPr>
        <p:blipFill>
          <a:blip r:embed="rId3">
            <a:alphaModFix/>
          </a:blip>
          <a:stretch>
            <a:fillRect/>
          </a:stretch>
        </p:blipFill>
        <p:spPr>
          <a:xfrm>
            <a:off x="798050" y="1835148"/>
            <a:ext cx="4718052" cy="4718052"/>
          </a:xfrm>
          <a:prstGeom prst="rect">
            <a:avLst/>
          </a:prstGeom>
          <a:noFill/>
          <a:ln>
            <a:noFill/>
          </a:ln>
        </p:spPr>
      </p:pic>
      <p:sp>
        <p:nvSpPr>
          <p:cNvPr id="674" name="Google Shape;674;g2266a986e3e_1_30"/>
          <p:cNvSpPr txBox="1"/>
          <p:nvPr/>
        </p:nvSpPr>
        <p:spPr>
          <a:xfrm>
            <a:off x="6750425" y="1769625"/>
            <a:ext cx="47181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This checkmate pattern is set up </a:t>
            </a:r>
            <a:r>
              <a:rPr lang="en-US" sz="2400">
                <a:solidFill>
                  <a:schemeClr val="lt1"/>
                </a:solidFill>
                <a:latin typeface="Calibri"/>
                <a:ea typeface="Calibri"/>
                <a:cs typeface="Calibri"/>
                <a:sym typeface="Calibri"/>
              </a:rPr>
              <a:t>where the rook is delivering checkmate with support of the knight protecting the square in front of the king.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Notice that the king cannot move and would be stalemate if it is black’s turn.</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If it’s white’s turn, it will deliver checkmate by moving rook up front and personal to h7.</a:t>
            </a:r>
            <a:endParaRPr sz="24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0" name="Shape 680"/>
        <p:cNvGrpSpPr/>
        <p:nvPr/>
      </p:nvGrpSpPr>
      <p:grpSpPr>
        <a:xfrm>
          <a:off x="0" y="0"/>
          <a:ext cx="0" cy="0"/>
          <a:chOff x="0" y="0"/>
          <a:chExt cx="0" cy="0"/>
        </a:xfrm>
      </p:grpSpPr>
      <p:sp>
        <p:nvSpPr>
          <p:cNvPr id="681" name="Google Shape;681;g2107f1b78b9_1_34"/>
          <p:cNvSpPr txBox="1"/>
          <p:nvPr>
            <p:ph type="title"/>
          </p:nvPr>
        </p:nvSpPr>
        <p:spPr>
          <a:xfrm>
            <a:off x="419900" y="332450"/>
            <a:ext cx="67653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Puzzle</a:t>
            </a:r>
            <a:endParaRPr/>
          </a:p>
        </p:txBody>
      </p:sp>
      <p:sp>
        <p:nvSpPr>
          <p:cNvPr id="682" name="Google Shape;682;g2107f1b78b9_1_34"/>
          <p:cNvSpPr txBox="1"/>
          <p:nvPr/>
        </p:nvSpPr>
        <p:spPr>
          <a:xfrm>
            <a:off x="6731400" y="3593050"/>
            <a:ext cx="44538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Char char="●"/>
            </a:pPr>
            <a:r>
              <a:rPr lang="en-US" sz="2600">
                <a:solidFill>
                  <a:schemeClr val="lt1"/>
                </a:solidFill>
              </a:rPr>
              <a:t>It is White’s Turn to move.</a:t>
            </a:r>
            <a:endParaRPr sz="2600">
              <a:solidFill>
                <a:schemeClr val="lt1"/>
              </a:solidFill>
            </a:endParaRPr>
          </a:p>
          <a:p>
            <a:pPr indent="-393700" lvl="0" marL="457200" rtl="0" algn="l">
              <a:spcBef>
                <a:spcPts val="0"/>
              </a:spcBef>
              <a:spcAft>
                <a:spcPts val="0"/>
              </a:spcAft>
              <a:buClr>
                <a:schemeClr val="lt1"/>
              </a:buClr>
              <a:buSzPts val="2600"/>
              <a:buChar char="●"/>
            </a:pPr>
            <a:r>
              <a:rPr lang="en-US" sz="2600">
                <a:solidFill>
                  <a:schemeClr val="lt1"/>
                </a:solidFill>
              </a:rPr>
              <a:t>White has Mate in 1.</a:t>
            </a:r>
            <a:endParaRPr sz="2600">
              <a:solidFill>
                <a:schemeClr val="lt1"/>
              </a:solidFill>
            </a:endParaRPr>
          </a:p>
        </p:txBody>
      </p:sp>
      <p:pic>
        <p:nvPicPr>
          <p:cNvPr id="683" name="Google Shape;683;g2107f1b78b9_1_34"/>
          <p:cNvPicPr preferRelativeResize="0"/>
          <p:nvPr/>
        </p:nvPicPr>
        <p:blipFill>
          <a:blip r:embed="rId3">
            <a:alphaModFix/>
          </a:blip>
          <a:stretch>
            <a:fillRect/>
          </a:stretch>
        </p:blipFill>
        <p:spPr>
          <a:xfrm>
            <a:off x="916375" y="1660550"/>
            <a:ext cx="4857750" cy="4857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9" name="Shape 689"/>
        <p:cNvGrpSpPr/>
        <p:nvPr/>
      </p:nvGrpSpPr>
      <p:grpSpPr>
        <a:xfrm>
          <a:off x="0" y="0"/>
          <a:ext cx="0" cy="0"/>
          <a:chOff x="0" y="0"/>
          <a:chExt cx="0" cy="0"/>
        </a:xfrm>
      </p:grpSpPr>
      <p:sp>
        <p:nvSpPr>
          <p:cNvPr id="690" name="Google Shape;690;g2107f1b78b9_1_42"/>
          <p:cNvSpPr txBox="1"/>
          <p:nvPr>
            <p:ph type="title"/>
          </p:nvPr>
        </p:nvSpPr>
        <p:spPr>
          <a:xfrm>
            <a:off x="594850" y="230175"/>
            <a:ext cx="37440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solidFill>
                  <a:schemeClr val="lt1"/>
                </a:solidFill>
              </a:rPr>
              <a:t>Solution</a:t>
            </a:r>
            <a:endParaRPr>
              <a:solidFill>
                <a:schemeClr val="lt1"/>
              </a:solidFill>
            </a:endParaRPr>
          </a:p>
        </p:txBody>
      </p:sp>
      <p:pic>
        <p:nvPicPr>
          <p:cNvPr id="691" name="Google Shape;691;g2107f1b78b9_1_42"/>
          <p:cNvPicPr preferRelativeResize="0"/>
          <p:nvPr/>
        </p:nvPicPr>
        <p:blipFill>
          <a:blip r:embed="rId3">
            <a:alphaModFix/>
          </a:blip>
          <a:stretch>
            <a:fillRect/>
          </a:stretch>
        </p:blipFill>
        <p:spPr>
          <a:xfrm>
            <a:off x="957150" y="1558275"/>
            <a:ext cx="4876800" cy="4876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7" name="Shape 697"/>
        <p:cNvGrpSpPr/>
        <p:nvPr/>
      </p:nvGrpSpPr>
      <p:grpSpPr>
        <a:xfrm>
          <a:off x="0" y="0"/>
          <a:ext cx="0" cy="0"/>
          <a:chOff x="0" y="0"/>
          <a:chExt cx="0" cy="0"/>
        </a:xfrm>
      </p:grpSpPr>
      <p:sp>
        <p:nvSpPr>
          <p:cNvPr id="698" name="Google Shape;698;g2107f1b78b9_1_52"/>
          <p:cNvSpPr txBox="1"/>
          <p:nvPr>
            <p:ph type="title"/>
          </p:nvPr>
        </p:nvSpPr>
        <p:spPr>
          <a:xfrm>
            <a:off x="588274" y="442473"/>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harder puzzle</a:t>
            </a:r>
            <a:endParaRPr/>
          </a:p>
        </p:txBody>
      </p:sp>
      <p:sp>
        <p:nvSpPr>
          <p:cNvPr id="699" name="Google Shape;699;g2107f1b78b9_1_52"/>
          <p:cNvSpPr txBox="1"/>
          <p:nvPr/>
        </p:nvSpPr>
        <p:spPr>
          <a:xfrm>
            <a:off x="6626600" y="3651675"/>
            <a:ext cx="47067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Char char="●"/>
            </a:pPr>
            <a:r>
              <a:rPr lang="en-US" sz="2600">
                <a:solidFill>
                  <a:schemeClr val="lt1"/>
                </a:solidFill>
              </a:rPr>
              <a:t>It is Black’s turn to move.</a:t>
            </a:r>
            <a:endParaRPr sz="2600">
              <a:solidFill>
                <a:schemeClr val="lt1"/>
              </a:solidFill>
            </a:endParaRPr>
          </a:p>
          <a:p>
            <a:pPr indent="-393700" lvl="0" marL="457200" rtl="0" algn="l">
              <a:spcBef>
                <a:spcPts val="0"/>
              </a:spcBef>
              <a:spcAft>
                <a:spcPts val="0"/>
              </a:spcAft>
              <a:buClr>
                <a:schemeClr val="lt1"/>
              </a:buClr>
              <a:buSzPts val="2600"/>
              <a:buChar char="●"/>
            </a:pPr>
            <a:r>
              <a:rPr lang="en-US" sz="2600">
                <a:solidFill>
                  <a:schemeClr val="lt1"/>
                </a:solidFill>
              </a:rPr>
              <a:t>Black has mate in 2 moves.</a:t>
            </a:r>
            <a:endParaRPr sz="2600">
              <a:solidFill>
                <a:schemeClr val="lt1"/>
              </a:solidFill>
            </a:endParaRPr>
          </a:p>
        </p:txBody>
      </p:sp>
      <p:pic>
        <p:nvPicPr>
          <p:cNvPr id="700" name="Google Shape;700;g2107f1b78b9_1_52"/>
          <p:cNvPicPr preferRelativeResize="0"/>
          <p:nvPr/>
        </p:nvPicPr>
        <p:blipFill>
          <a:blip r:embed="rId3">
            <a:alphaModFix/>
          </a:blip>
          <a:stretch>
            <a:fillRect/>
          </a:stretch>
        </p:blipFill>
        <p:spPr>
          <a:xfrm>
            <a:off x="712250" y="1660548"/>
            <a:ext cx="4773249" cy="47826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 name="Shape 176"/>
        <p:cNvGrpSpPr/>
        <p:nvPr/>
      </p:nvGrpSpPr>
      <p:grpSpPr>
        <a:xfrm>
          <a:off x="0" y="0"/>
          <a:ext cx="0" cy="0"/>
          <a:chOff x="0" y="0"/>
          <a:chExt cx="0" cy="0"/>
        </a:xfrm>
      </p:grpSpPr>
      <p:sp>
        <p:nvSpPr>
          <p:cNvPr id="177" name="Google Shape;177;p43"/>
          <p:cNvSpPr txBox="1"/>
          <p:nvPr>
            <p:ph type="title"/>
          </p:nvPr>
        </p:nvSpPr>
        <p:spPr>
          <a:xfrm>
            <a:off x="838200" y="696686"/>
            <a:ext cx="9714875" cy="7388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t>Placing the King and the Queen</a:t>
            </a:r>
            <a:endParaRPr/>
          </a:p>
        </p:txBody>
      </p:sp>
      <p:sp>
        <p:nvSpPr>
          <p:cNvPr id="178" name="Google Shape;178;p43"/>
          <p:cNvSpPr txBox="1"/>
          <p:nvPr/>
        </p:nvSpPr>
        <p:spPr>
          <a:xfrm>
            <a:off x="489525" y="2001875"/>
            <a:ext cx="62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9" name="Google Shape;179;p43"/>
          <p:cNvPicPr preferRelativeResize="0"/>
          <p:nvPr/>
        </p:nvPicPr>
        <p:blipFill>
          <a:blip r:embed="rId3">
            <a:alphaModFix/>
          </a:blip>
          <a:stretch>
            <a:fillRect/>
          </a:stretch>
        </p:blipFill>
        <p:spPr>
          <a:xfrm>
            <a:off x="3377900" y="1564625"/>
            <a:ext cx="5079870" cy="4947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6" name="Shape 706"/>
        <p:cNvGrpSpPr/>
        <p:nvPr/>
      </p:nvGrpSpPr>
      <p:grpSpPr>
        <a:xfrm>
          <a:off x="0" y="0"/>
          <a:ext cx="0" cy="0"/>
          <a:chOff x="0" y="0"/>
          <a:chExt cx="0" cy="0"/>
        </a:xfrm>
      </p:grpSpPr>
      <p:sp>
        <p:nvSpPr>
          <p:cNvPr id="707" name="Google Shape;707;g2107f1b78b9_1_61"/>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708" name="Google Shape;708;g2107f1b78b9_1_61"/>
          <p:cNvPicPr preferRelativeResize="0"/>
          <p:nvPr/>
        </p:nvPicPr>
        <p:blipFill>
          <a:blip r:embed="rId3">
            <a:alphaModFix/>
          </a:blip>
          <a:stretch>
            <a:fillRect/>
          </a:stretch>
        </p:blipFill>
        <p:spPr>
          <a:xfrm>
            <a:off x="6281300" y="1504150"/>
            <a:ext cx="4773251" cy="4773251"/>
          </a:xfrm>
          <a:prstGeom prst="rect">
            <a:avLst/>
          </a:prstGeom>
          <a:noFill/>
          <a:ln>
            <a:noFill/>
          </a:ln>
        </p:spPr>
      </p:pic>
      <p:pic>
        <p:nvPicPr>
          <p:cNvPr id="709" name="Google Shape;709;g2107f1b78b9_1_61"/>
          <p:cNvPicPr preferRelativeResize="0"/>
          <p:nvPr/>
        </p:nvPicPr>
        <p:blipFill>
          <a:blip r:embed="rId4">
            <a:alphaModFix/>
          </a:blip>
          <a:stretch>
            <a:fillRect/>
          </a:stretch>
        </p:blipFill>
        <p:spPr>
          <a:xfrm>
            <a:off x="432350" y="1499461"/>
            <a:ext cx="4773249" cy="478262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5" name="Shape 715"/>
        <p:cNvGrpSpPr/>
        <p:nvPr/>
      </p:nvGrpSpPr>
      <p:grpSpPr>
        <a:xfrm>
          <a:off x="0" y="0"/>
          <a:ext cx="0" cy="0"/>
          <a:chOff x="0" y="0"/>
          <a:chExt cx="0" cy="0"/>
        </a:xfrm>
      </p:grpSpPr>
      <p:sp>
        <p:nvSpPr>
          <p:cNvPr id="716" name="Google Shape;716;g209acbae40b_0_23"/>
          <p:cNvSpPr txBox="1"/>
          <p:nvPr>
            <p:ph type="title"/>
          </p:nvPr>
        </p:nvSpPr>
        <p:spPr>
          <a:xfrm>
            <a:off x="86075" y="285075"/>
            <a:ext cx="6425400" cy="1421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Smothered </a:t>
            </a:r>
            <a:r>
              <a:rPr lang="en-US"/>
              <a:t>Mate</a:t>
            </a:r>
            <a:endParaRPr/>
          </a:p>
        </p:txBody>
      </p:sp>
      <p:sp>
        <p:nvSpPr>
          <p:cNvPr id="717" name="Google Shape;717;g209acbae40b_0_23"/>
          <p:cNvSpPr txBox="1"/>
          <p:nvPr/>
        </p:nvSpPr>
        <p:spPr>
          <a:xfrm>
            <a:off x="6250200" y="2437738"/>
            <a:ext cx="5357400" cy="30939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lt1"/>
              </a:buClr>
              <a:buSzPts val="2700"/>
              <a:buFont typeface="Calibri"/>
              <a:buChar char="-"/>
            </a:pPr>
            <a:r>
              <a:rPr lang="en-US" sz="2700">
                <a:solidFill>
                  <a:schemeClr val="lt1"/>
                </a:solidFill>
                <a:latin typeface="Calibri"/>
                <a:ea typeface="Calibri"/>
                <a:cs typeface="Calibri"/>
                <a:sym typeface="Calibri"/>
              </a:rPr>
              <a:t>This checkmate pattern is set up where the knight delivers checkmate by checking the king trapped in the corner.</a:t>
            </a:r>
            <a:endParaRPr sz="2700">
              <a:solidFill>
                <a:schemeClr val="lt1"/>
              </a:solidFill>
              <a:latin typeface="Calibri"/>
              <a:ea typeface="Calibri"/>
              <a:cs typeface="Calibri"/>
              <a:sym typeface="Calibri"/>
            </a:endParaRPr>
          </a:p>
          <a:p>
            <a:pPr indent="-400050" lvl="0" marL="457200" rtl="0" algn="l">
              <a:spcBef>
                <a:spcPts val="0"/>
              </a:spcBef>
              <a:spcAft>
                <a:spcPts val="0"/>
              </a:spcAft>
              <a:buClr>
                <a:schemeClr val="lt1"/>
              </a:buClr>
              <a:buSzPts val="2700"/>
              <a:buFont typeface="Calibri"/>
              <a:buChar char="-"/>
            </a:pPr>
            <a:r>
              <a:rPr lang="en-US" sz="2700">
                <a:solidFill>
                  <a:schemeClr val="lt1"/>
                </a:solidFill>
                <a:latin typeface="Calibri"/>
                <a:ea typeface="Calibri"/>
                <a:cs typeface="Calibri"/>
                <a:sym typeface="Calibri"/>
              </a:rPr>
              <a:t>Notice that the king cannot move since it is smothered by its own pieces </a:t>
            </a:r>
            <a:endParaRPr sz="2700">
              <a:solidFill>
                <a:schemeClr val="lt1"/>
              </a:solidFill>
              <a:latin typeface="Calibri"/>
              <a:ea typeface="Calibri"/>
              <a:cs typeface="Calibri"/>
              <a:sym typeface="Calibri"/>
            </a:endParaRPr>
          </a:p>
        </p:txBody>
      </p:sp>
      <p:pic>
        <p:nvPicPr>
          <p:cNvPr id="718" name="Google Shape;718;g209acbae40b_0_23"/>
          <p:cNvPicPr preferRelativeResize="0"/>
          <p:nvPr/>
        </p:nvPicPr>
        <p:blipFill>
          <a:blip r:embed="rId3">
            <a:alphaModFix/>
          </a:blip>
          <a:stretch>
            <a:fillRect/>
          </a:stretch>
        </p:blipFill>
        <p:spPr>
          <a:xfrm>
            <a:off x="770288" y="1561175"/>
            <a:ext cx="4847026" cy="48470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4" name="Shape 724"/>
        <p:cNvGrpSpPr/>
        <p:nvPr/>
      </p:nvGrpSpPr>
      <p:grpSpPr>
        <a:xfrm>
          <a:off x="0" y="0"/>
          <a:ext cx="0" cy="0"/>
          <a:chOff x="0" y="0"/>
          <a:chExt cx="0" cy="0"/>
        </a:xfrm>
      </p:grpSpPr>
      <p:sp>
        <p:nvSpPr>
          <p:cNvPr id="725" name="Google Shape;725;g229b6bc7409_0_19"/>
          <p:cNvSpPr txBox="1"/>
          <p:nvPr>
            <p:ph type="title"/>
          </p:nvPr>
        </p:nvSpPr>
        <p:spPr>
          <a:xfrm>
            <a:off x="419900" y="332450"/>
            <a:ext cx="67653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Puzzle</a:t>
            </a:r>
            <a:endParaRPr/>
          </a:p>
        </p:txBody>
      </p:sp>
      <p:sp>
        <p:nvSpPr>
          <p:cNvPr id="726" name="Google Shape;726;g229b6bc7409_0_19"/>
          <p:cNvSpPr txBox="1"/>
          <p:nvPr/>
        </p:nvSpPr>
        <p:spPr>
          <a:xfrm>
            <a:off x="6489350" y="3674938"/>
            <a:ext cx="44538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It is Black’s Turn to move.</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Black has Mate in 2.</a:t>
            </a:r>
            <a:endParaRPr sz="2500">
              <a:solidFill>
                <a:schemeClr val="lt1"/>
              </a:solidFill>
            </a:endParaRPr>
          </a:p>
        </p:txBody>
      </p:sp>
      <p:pic>
        <p:nvPicPr>
          <p:cNvPr id="727" name="Google Shape;727;g229b6bc7409_0_19"/>
          <p:cNvPicPr preferRelativeResize="0"/>
          <p:nvPr/>
        </p:nvPicPr>
        <p:blipFill>
          <a:blip r:embed="rId3">
            <a:alphaModFix/>
          </a:blip>
          <a:stretch>
            <a:fillRect/>
          </a:stretch>
        </p:blipFill>
        <p:spPr>
          <a:xfrm>
            <a:off x="706725" y="1660550"/>
            <a:ext cx="4838700" cy="4829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3" name="Shape 733"/>
        <p:cNvGrpSpPr/>
        <p:nvPr/>
      </p:nvGrpSpPr>
      <p:grpSpPr>
        <a:xfrm>
          <a:off x="0" y="0"/>
          <a:ext cx="0" cy="0"/>
          <a:chOff x="0" y="0"/>
          <a:chExt cx="0" cy="0"/>
        </a:xfrm>
      </p:grpSpPr>
      <p:sp>
        <p:nvSpPr>
          <p:cNvPr id="734" name="Google Shape;734;g229b6bc7409_0_28"/>
          <p:cNvSpPr txBox="1"/>
          <p:nvPr>
            <p:ph type="title"/>
          </p:nvPr>
        </p:nvSpPr>
        <p:spPr>
          <a:xfrm>
            <a:off x="594850" y="230175"/>
            <a:ext cx="37440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solidFill>
                  <a:schemeClr val="lt1"/>
                </a:solidFill>
              </a:rPr>
              <a:t>Solution</a:t>
            </a:r>
            <a:endParaRPr>
              <a:solidFill>
                <a:schemeClr val="lt1"/>
              </a:solidFill>
            </a:endParaRPr>
          </a:p>
        </p:txBody>
      </p:sp>
      <p:pic>
        <p:nvPicPr>
          <p:cNvPr id="735" name="Google Shape;735;g229b6bc7409_0_28"/>
          <p:cNvPicPr preferRelativeResize="0"/>
          <p:nvPr/>
        </p:nvPicPr>
        <p:blipFill>
          <a:blip r:embed="rId3">
            <a:alphaModFix/>
          </a:blip>
          <a:stretch>
            <a:fillRect/>
          </a:stretch>
        </p:blipFill>
        <p:spPr>
          <a:xfrm>
            <a:off x="3083250" y="1890413"/>
            <a:ext cx="3071112" cy="3077174"/>
          </a:xfrm>
          <a:prstGeom prst="rect">
            <a:avLst/>
          </a:prstGeom>
          <a:noFill/>
          <a:ln>
            <a:noFill/>
          </a:ln>
        </p:spPr>
      </p:pic>
      <p:pic>
        <p:nvPicPr>
          <p:cNvPr id="736" name="Google Shape;736;g229b6bc7409_0_28"/>
          <p:cNvPicPr preferRelativeResize="0"/>
          <p:nvPr/>
        </p:nvPicPr>
        <p:blipFill>
          <a:blip r:embed="rId4">
            <a:alphaModFix/>
          </a:blip>
          <a:stretch>
            <a:fillRect/>
          </a:stretch>
        </p:blipFill>
        <p:spPr>
          <a:xfrm>
            <a:off x="6154350" y="1896478"/>
            <a:ext cx="3071101" cy="3065047"/>
          </a:xfrm>
          <a:prstGeom prst="rect">
            <a:avLst/>
          </a:prstGeom>
          <a:noFill/>
          <a:ln>
            <a:noFill/>
          </a:ln>
        </p:spPr>
      </p:pic>
      <p:pic>
        <p:nvPicPr>
          <p:cNvPr id="737" name="Google Shape;737;g229b6bc7409_0_28"/>
          <p:cNvPicPr preferRelativeResize="0"/>
          <p:nvPr/>
        </p:nvPicPr>
        <p:blipFill>
          <a:blip r:embed="rId5">
            <a:alphaModFix/>
          </a:blip>
          <a:stretch>
            <a:fillRect/>
          </a:stretch>
        </p:blipFill>
        <p:spPr>
          <a:xfrm>
            <a:off x="9225450" y="1896475"/>
            <a:ext cx="2966550" cy="3065050"/>
          </a:xfrm>
          <a:prstGeom prst="rect">
            <a:avLst/>
          </a:prstGeom>
          <a:noFill/>
          <a:ln>
            <a:noFill/>
          </a:ln>
        </p:spPr>
      </p:pic>
      <p:pic>
        <p:nvPicPr>
          <p:cNvPr id="738" name="Google Shape;738;g229b6bc7409_0_28"/>
          <p:cNvPicPr preferRelativeResize="0"/>
          <p:nvPr/>
        </p:nvPicPr>
        <p:blipFill>
          <a:blip r:embed="rId6">
            <a:alphaModFix/>
          </a:blip>
          <a:stretch>
            <a:fillRect/>
          </a:stretch>
        </p:blipFill>
        <p:spPr>
          <a:xfrm>
            <a:off x="0" y="1890413"/>
            <a:ext cx="3083250" cy="3077174"/>
          </a:xfrm>
          <a:prstGeom prst="rect">
            <a:avLst/>
          </a:prstGeom>
          <a:noFill/>
          <a:ln>
            <a:noFill/>
          </a:ln>
        </p:spPr>
      </p:pic>
      <p:sp>
        <p:nvSpPr>
          <p:cNvPr id="739" name="Google Shape;739;g229b6bc7409_0_28"/>
          <p:cNvSpPr txBox="1"/>
          <p:nvPr/>
        </p:nvSpPr>
        <p:spPr>
          <a:xfrm>
            <a:off x="3636100" y="5739200"/>
            <a:ext cx="6562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chemeClr val="lt1"/>
                </a:solidFill>
                <a:latin typeface="Calibri"/>
                <a:ea typeface="Calibri"/>
                <a:cs typeface="Calibri"/>
                <a:sym typeface="Calibri"/>
              </a:rPr>
              <a:t>Smothered Mate</a:t>
            </a:r>
            <a:endParaRPr sz="3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7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7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7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5" name="Shape 745"/>
        <p:cNvGrpSpPr/>
        <p:nvPr/>
      </p:nvGrpSpPr>
      <p:grpSpPr>
        <a:xfrm>
          <a:off x="0" y="0"/>
          <a:ext cx="0" cy="0"/>
          <a:chOff x="0" y="0"/>
          <a:chExt cx="0" cy="0"/>
        </a:xfrm>
      </p:grpSpPr>
      <p:sp>
        <p:nvSpPr>
          <p:cNvPr id="746" name="Google Shape;746;g229b6bc7409_0_0"/>
          <p:cNvSpPr txBox="1"/>
          <p:nvPr>
            <p:ph type="title"/>
          </p:nvPr>
        </p:nvSpPr>
        <p:spPr>
          <a:xfrm>
            <a:off x="690600" y="300225"/>
            <a:ext cx="67653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Let’s try a harder puzzle</a:t>
            </a:r>
            <a:endParaRPr/>
          </a:p>
        </p:txBody>
      </p:sp>
      <p:sp>
        <p:nvSpPr>
          <p:cNvPr id="747" name="Google Shape;747;g229b6bc7409_0_0"/>
          <p:cNvSpPr txBox="1"/>
          <p:nvPr/>
        </p:nvSpPr>
        <p:spPr>
          <a:xfrm>
            <a:off x="6553925" y="3142488"/>
            <a:ext cx="44538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Char char="●"/>
            </a:pPr>
            <a:r>
              <a:rPr lang="en-US" sz="2500">
                <a:solidFill>
                  <a:schemeClr val="lt1"/>
                </a:solidFill>
              </a:rPr>
              <a:t>It is White’s Turn to move.</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White has Mate in 3.</a:t>
            </a:r>
            <a:endParaRPr sz="2500">
              <a:solidFill>
                <a:schemeClr val="lt1"/>
              </a:solidFill>
            </a:endParaRPr>
          </a:p>
        </p:txBody>
      </p:sp>
      <p:pic>
        <p:nvPicPr>
          <p:cNvPr id="748" name="Google Shape;748;g229b6bc7409_0_0"/>
          <p:cNvPicPr preferRelativeResize="0"/>
          <p:nvPr/>
        </p:nvPicPr>
        <p:blipFill>
          <a:blip r:embed="rId3">
            <a:alphaModFix/>
          </a:blip>
          <a:stretch>
            <a:fillRect/>
          </a:stretch>
        </p:blipFill>
        <p:spPr>
          <a:xfrm>
            <a:off x="726025" y="1628325"/>
            <a:ext cx="4810125" cy="4829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4" name="Shape 754"/>
        <p:cNvGrpSpPr/>
        <p:nvPr/>
      </p:nvGrpSpPr>
      <p:grpSpPr>
        <a:xfrm>
          <a:off x="0" y="0"/>
          <a:ext cx="0" cy="0"/>
          <a:chOff x="0" y="0"/>
          <a:chExt cx="0" cy="0"/>
        </a:xfrm>
      </p:grpSpPr>
      <p:sp>
        <p:nvSpPr>
          <p:cNvPr id="755" name="Google Shape;755;g229b6bc7409_0_9"/>
          <p:cNvSpPr txBox="1"/>
          <p:nvPr>
            <p:ph type="title"/>
          </p:nvPr>
        </p:nvSpPr>
        <p:spPr>
          <a:xfrm>
            <a:off x="-1441151" y="459948"/>
            <a:ext cx="7576500" cy="132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lang="en-US"/>
              <a:t>Solution</a:t>
            </a:r>
            <a:endParaRPr/>
          </a:p>
        </p:txBody>
      </p:sp>
      <p:pic>
        <p:nvPicPr>
          <p:cNvPr id="756" name="Google Shape;756;g229b6bc7409_0_9"/>
          <p:cNvPicPr preferRelativeResize="0"/>
          <p:nvPr/>
        </p:nvPicPr>
        <p:blipFill>
          <a:blip r:embed="rId3">
            <a:alphaModFix/>
          </a:blip>
          <a:stretch>
            <a:fillRect/>
          </a:stretch>
        </p:blipFill>
        <p:spPr>
          <a:xfrm>
            <a:off x="429550" y="1632475"/>
            <a:ext cx="4810125" cy="4829175"/>
          </a:xfrm>
          <a:prstGeom prst="rect">
            <a:avLst/>
          </a:prstGeom>
          <a:noFill/>
          <a:ln>
            <a:noFill/>
          </a:ln>
        </p:spPr>
      </p:pic>
      <p:pic>
        <p:nvPicPr>
          <p:cNvPr id="757" name="Google Shape;757;g229b6bc7409_0_9"/>
          <p:cNvPicPr preferRelativeResize="0"/>
          <p:nvPr/>
        </p:nvPicPr>
        <p:blipFill>
          <a:blip r:embed="rId4">
            <a:alphaModFix/>
          </a:blip>
          <a:stretch>
            <a:fillRect/>
          </a:stretch>
        </p:blipFill>
        <p:spPr>
          <a:xfrm>
            <a:off x="6552975" y="1632475"/>
            <a:ext cx="4829175" cy="4829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266a986e3e_1_54"/>
          <p:cNvSpPr txBox="1"/>
          <p:nvPr>
            <p:ph idx="1" type="body"/>
          </p:nvPr>
        </p:nvSpPr>
        <p:spPr>
          <a:xfrm>
            <a:off x="838197" y="1492557"/>
            <a:ext cx="10482900" cy="2918400"/>
          </a:xfrm>
          <a:prstGeom prst="rect">
            <a:avLst/>
          </a:prstGeom>
        </p:spPr>
        <p:txBody>
          <a:bodyPr anchorCtr="0" anchor="t" bIns="45700" lIns="91425" spcFirstLastPara="1" rIns="91425" wrap="square" tIns="45700">
            <a:spAutoFit/>
          </a:bodyPr>
          <a:lstStyle/>
          <a:p>
            <a:pPr indent="-444500" lvl="0" marL="457200" rtl="0" algn="l">
              <a:spcBef>
                <a:spcPts val="1000"/>
              </a:spcBef>
              <a:spcAft>
                <a:spcPts val="0"/>
              </a:spcAft>
              <a:buSzPts val="3400"/>
              <a:buChar char="-"/>
            </a:pPr>
            <a:r>
              <a:rPr lang="en-US" sz="3400"/>
              <a:t>Now it’s time to practice our knight and rook strategies on the chess board.</a:t>
            </a:r>
            <a:endParaRPr sz="3400"/>
          </a:p>
          <a:p>
            <a:pPr indent="-444500" lvl="0" marL="457200" rtl="0" algn="l">
              <a:spcBef>
                <a:spcPts val="0"/>
              </a:spcBef>
              <a:spcAft>
                <a:spcPts val="0"/>
              </a:spcAft>
              <a:buSzPts val="3400"/>
              <a:buChar char="-"/>
            </a:pPr>
            <a:r>
              <a:rPr lang="en-US" sz="3400"/>
              <a:t>Remember how knights and rooks move. </a:t>
            </a:r>
            <a:endParaRPr sz="3400"/>
          </a:p>
          <a:p>
            <a:pPr indent="-444500" lvl="0" marL="457200" rtl="0" algn="l">
              <a:spcBef>
                <a:spcPts val="0"/>
              </a:spcBef>
              <a:spcAft>
                <a:spcPts val="0"/>
              </a:spcAft>
              <a:buSzPts val="3400"/>
              <a:buChar char="-"/>
            </a:pPr>
            <a:r>
              <a:rPr lang="en-US" sz="3400"/>
              <a:t>Practice Castling and know how and when to do it</a:t>
            </a:r>
            <a:endParaRPr sz="3400"/>
          </a:p>
          <a:p>
            <a:pPr indent="-444500" lvl="0" marL="457200" rtl="0" algn="l">
              <a:spcBef>
                <a:spcPts val="0"/>
              </a:spcBef>
              <a:spcAft>
                <a:spcPts val="0"/>
              </a:spcAft>
              <a:buSzPts val="3400"/>
              <a:buChar char="-"/>
            </a:pPr>
            <a:r>
              <a:rPr lang="en-US" sz="3400"/>
              <a:t>Try to incorporate some of the checkmate patterns you learn today into your chess games!</a:t>
            </a:r>
            <a:endParaRPr sz="3400"/>
          </a:p>
        </p:txBody>
      </p:sp>
      <p:sp>
        <p:nvSpPr>
          <p:cNvPr id="764" name="Google Shape;764;g2266a986e3e_1_54"/>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0" name="Shape 770"/>
        <p:cNvGrpSpPr/>
        <p:nvPr/>
      </p:nvGrpSpPr>
      <p:grpSpPr>
        <a:xfrm>
          <a:off x="0" y="0"/>
          <a:ext cx="0" cy="0"/>
          <a:chOff x="0" y="0"/>
          <a:chExt cx="0" cy="0"/>
        </a:xfrm>
      </p:grpSpPr>
      <p:sp>
        <p:nvSpPr>
          <p:cNvPr id="771" name="Google Shape;771;g2266a986e3e_1_46"/>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772" name="Google Shape;772;g2266a986e3e_1_46"/>
          <p:cNvSpPr txBox="1"/>
          <p:nvPr>
            <p:ph idx="1" type="body"/>
          </p:nvPr>
        </p:nvSpPr>
        <p:spPr>
          <a:xfrm>
            <a:off x="895987" y="2248190"/>
            <a:ext cx="4584600" cy="26730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a:p>
            <a:pPr indent="0" lvl="0" marL="0" rtl="0" algn="l">
              <a:spcBef>
                <a:spcPts val="1000"/>
              </a:spcBef>
              <a:spcAft>
                <a:spcPts val="0"/>
              </a:spcAft>
              <a:buNone/>
            </a:pPr>
            <a:r>
              <a:t/>
            </a:r>
            <a:endParaRPr>
              <a:highlight>
                <a:schemeClr val="lt1"/>
              </a:highlight>
            </a:endParaRPr>
          </a:p>
        </p:txBody>
      </p:sp>
      <p:pic>
        <p:nvPicPr>
          <p:cNvPr descr="A picture containing person, child, indoor&#10;&#10;Description automatically generated" id="773" name="Google Shape;773;g2266a986e3e_1_46"/>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sp>
        <p:nvSpPr>
          <p:cNvPr id="780" name="Google Shape;780;p50"/>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5</a:t>
            </a:r>
            <a:r>
              <a:rPr b="1" lang="en-US" sz="6600">
                <a:latin typeface="Arial"/>
                <a:ea typeface="Arial"/>
                <a:cs typeface="Arial"/>
                <a:sym typeface="Arial"/>
              </a:rPr>
              <a:t>:</a:t>
            </a:r>
            <a:endParaRPr b="1" sz="6600">
              <a:latin typeface="Arial"/>
              <a:ea typeface="Arial"/>
              <a:cs typeface="Arial"/>
              <a:sym typeface="Arial"/>
            </a:endParaRPr>
          </a:p>
        </p:txBody>
      </p:sp>
      <p:sp>
        <p:nvSpPr>
          <p:cNvPr id="781" name="Google Shape;781;p50"/>
          <p:cNvSpPr txBox="1"/>
          <p:nvPr/>
        </p:nvSpPr>
        <p:spPr>
          <a:xfrm>
            <a:off x="3001475" y="2653376"/>
            <a:ext cx="5037000" cy="408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Font typeface="Arial"/>
              <a:buChar char="•"/>
            </a:pPr>
            <a:r>
              <a:rPr b="1" lang="en-US" sz="2400">
                <a:solidFill>
                  <a:schemeClr val="lt1"/>
                </a:solidFill>
              </a:rPr>
              <a:t>learn how to move and capture with our pieces and where they should go in the opening</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know the values of chess pieces and how to make smart trades</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try to avoid making bad trades</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229c89965db_2_0"/>
          <p:cNvSpPr txBox="1"/>
          <p:nvPr>
            <p:ph idx="1" type="body"/>
          </p:nvPr>
        </p:nvSpPr>
        <p:spPr>
          <a:xfrm>
            <a:off x="854550" y="1597897"/>
            <a:ext cx="10482900" cy="4215000"/>
          </a:xfrm>
          <a:prstGeom prst="rect">
            <a:avLst/>
          </a:prstGeom>
        </p:spPr>
        <p:txBody>
          <a:bodyPr anchorCtr="0" anchor="t" bIns="45700" lIns="91425" spcFirstLastPara="1" rIns="91425" wrap="square" tIns="45700">
            <a:spAutoFit/>
          </a:bodyPr>
          <a:lstStyle/>
          <a:p>
            <a:pPr indent="-387350" lvl="0" marL="457200" rtl="0" algn="l">
              <a:spcBef>
                <a:spcPts val="1000"/>
              </a:spcBef>
              <a:spcAft>
                <a:spcPts val="0"/>
              </a:spcAft>
              <a:buSzPts val="2500"/>
              <a:buChar char="•"/>
            </a:pPr>
            <a:r>
              <a:rPr lang="en-US" sz="2500"/>
              <a:t>Control the Center</a:t>
            </a:r>
            <a:endParaRPr sz="2500"/>
          </a:p>
          <a:p>
            <a:pPr indent="0" lvl="0" marL="0" rtl="0" algn="l">
              <a:spcBef>
                <a:spcPts val="1000"/>
              </a:spcBef>
              <a:spcAft>
                <a:spcPts val="0"/>
              </a:spcAft>
              <a:buNone/>
            </a:pPr>
            <a:r>
              <a:t/>
            </a:r>
            <a:endParaRPr sz="1100"/>
          </a:p>
          <a:p>
            <a:pPr indent="-387350" lvl="0" marL="457200" rtl="0" algn="l">
              <a:spcBef>
                <a:spcPts val="1000"/>
              </a:spcBef>
              <a:spcAft>
                <a:spcPts val="0"/>
              </a:spcAft>
              <a:buClr>
                <a:schemeClr val="lt1"/>
              </a:buClr>
              <a:buSzPts val="2500"/>
              <a:buChar char="•"/>
            </a:pPr>
            <a:r>
              <a:rPr lang="en-US" sz="2500"/>
              <a:t>Develop Your Pieces</a:t>
            </a:r>
            <a:endParaRPr sz="2500"/>
          </a:p>
          <a:p>
            <a:pPr indent="0" lvl="0" marL="0" rtl="0" algn="l">
              <a:spcBef>
                <a:spcPts val="1000"/>
              </a:spcBef>
              <a:spcAft>
                <a:spcPts val="0"/>
              </a:spcAft>
              <a:buNone/>
            </a:pPr>
            <a:r>
              <a:t/>
            </a:r>
            <a:endParaRPr sz="1100"/>
          </a:p>
          <a:p>
            <a:pPr indent="-387350" lvl="0" marL="457200" rtl="0" algn="l">
              <a:spcBef>
                <a:spcPts val="1000"/>
              </a:spcBef>
              <a:spcAft>
                <a:spcPts val="0"/>
              </a:spcAft>
              <a:buClr>
                <a:schemeClr val="lt1"/>
              </a:buClr>
              <a:buSzPts val="2500"/>
              <a:buChar char="•"/>
            </a:pPr>
            <a:r>
              <a:rPr lang="en-US" sz="2500"/>
              <a:t>Protect Your King</a:t>
            </a:r>
            <a:endParaRPr sz="2500"/>
          </a:p>
          <a:p>
            <a:pPr indent="0" lvl="0" marL="0" rtl="0" algn="l">
              <a:spcBef>
                <a:spcPts val="1000"/>
              </a:spcBef>
              <a:spcAft>
                <a:spcPts val="0"/>
              </a:spcAft>
              <a:buNone/>
            </a:pPr>
            <a:r>
              <a:t/>
            </a:r>
            <a:endParaRPr sz="1100"/>
          </a:p>
          <a:p>
            <a:pPr indent="-387350" lvl="0" marL="457200" rtl="0" algn="l">
              <a:spcBef>
                <a:spcPts val="1000"/>
              </a:spcBef>
              <a:spcAft>
                <a:spcPts val="0"/>
              </a:spcAft>
              <a:buClr>
                <a:schemeClr val="lt1"/>
              </a:buClr>
              <a:buSzPts val="2500"/>
              <a:buChar char="•"/>
            </a:pPr>
            <a:r>
              <a:rPr lang="en-US" sz="2500"/>
              <a:t>Activate Pieces</a:t>
            </a:r>
            <a:endParaRPr sz="2500"/>
          </a:p>
          <a:p>
            <a:pPr indent="0" lvl="0" marL="0" rtl="0" algn="l">
              <a:spcBef>
                <a:spcPts val="1000"/>
              </a:spcBef>
              <a:spcAft>
                <a:spcPts val="0"/>
              </a:spcAft>
              <a:buNone/>
            </a:pPr>
            <a:r>
              <a:t/>
            </a:r>
            <a:endParaRPr sz="1100"/>
          </a:p>
          <a:p>
            <a:pPr indent="-387350" lvl="0" marL="457200" rtl="0" algn="l">
              <a:spcBef>
                <a:spcPts val="1000"/>
              </a:spcBef>
              <a:spcAft>
                <a:spcPts val="0"/>
              </a:spcAft>
              <a:buClr>
                <a:schemeClr val="lt1"/>
              </a:buClr>
              <a:buSzPts val="2500"/>
              <a:buChar char="•"/>
            </a:pPr>
            <a:r>
              <a:rPr lang="en-US" sz="2500"/>
              <a:t>Consider Your opponent’s Move</a:t>
            </a:r>
            <a:endParaRPr sz="2500"/>
          </a:p>
          <a:p>
            <a:pPr indent="0" lvl="0" marL="0" rtl="0" algn="l">
              <a:spcBef>
                <a:spcPts val="1000"/>
              </a:spcBef>
              <a:spcAft>
                <a:spcPts val="0"/>
              </a:spcAft>
              <a:buNone/>
            </a:pPr>
            <a:r>
              <a:t/>
            </a:r>
            <a:endParaRPr sz="1100"/>
          </a:p>
          <a:p>
            <a:pPr indent="-387350" lvl="0" marL="457200" rtl="0" algn="l">
              <a:spcBef>
                <a:spcPts val="1000"/>
              </a:spcBef>
              <a:spcAft>
                <a:spcPts val="0"/>
              </a:spcAft>
              <a:buSzPts val="2500"/>
              <a:buChar char="•"/>
            </a:pPr>
            <a:r>
              <a:rPr lang="en-US" sz="2500"/>
              <a:t>Focusing on Phases of the Game</a:t>
            </a:r>
            <a:endParaRPr sz="2500"/>
          </a:p>
        </p:txBody>
      </p:sp>
      <p:sp>
        <p:nvSpPr>
          <p:cNvPr id="788" name="Google Shape;788;g229c89965db_2_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Opening principles</a:t>
            </a:r>
            <a:endParaRPr/>
          </a:p>
        </p:txBody>
      </p:sp>
      <p:pic>
        <p:nvPicPr>
          <p:cNvPr id="789" name="Google Shape;789;g229c89965db_2_0"/>
          <p:cNvPicPr preferRelativeResize="0"/>
          <p:nvPr/>
        </p:nvPicPr>
        <p:blipFill>
          <a:blip r:embed="rId3">
            <a:alphaModFix/>
          </a:blip>
          <a:stretch>
            <a:fillRect/>
          </a:stretch>
        </p:blipFill>
        <p:spPr>
          <a:xfrm>
            <a:off x="6055325" y="1435575"/>
            <a:ext cx="4055697" cy="3091048"/>
          </a:xfrm>
          <a:prstGeom prst="rect">
            <a:avLst/>
          </a:prstGeom>
          <a:noFill/>
          <a:ln>
            <a:noFill/>
          </a:ln>
        </p:spPr>
      </p:pic>
      <p:sp>
        <p:nvSpPr>
          <p:cNvPr id="790" name="Google Shape;790;g229c89965db_2_0"/>
          <p:cNvSpPr txBox="1"/>
          <p:nvPr/>
        </p:nvSpPr>
        <p:spPr>
          <a:xfrm>
            <a:off x="6654000" y="1118475"/>
            <a:ext cx="4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Chess Players by James Northcote (1746-1831)</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1928f396f0_2_26"/>
          <p:cNvSpPr txBox="1"/>
          <p:nvPr>
            <p:ph idx="1" type="body"/>
          </p:nvPr>
        </p:nvSpPr>
        <p:spPr>
          <a:xfrm>
            <a:off x="838200" y="1861775"/>
            <a:ext cx="3758700" cy="4051800"/>
          </a:xfrm>
          <a:prstGeom prst="rect">
            <a:avLst/>
          </a:prstGeom>
        </p:spPr>
        <p:txBody>
          <a:bodyPr anchorCtr="0" anchor="t" bIns="45700" lIns="91425" spcFirstLastPara="1" rIns="91425" wrap="square" tIns="45700">
            <a:spAutoFit/>
          </a:bodyPr>
          <a:lstStyle/>
          <a:p>
            <a:pPr indent="-374650" lvl="0" marL="457200" rtl="0" algn="l">
              <a:spcBef>
                <a:spcPts val="1000"/>
              </a:spcBef>
              <a:spcAft>
                <a:spcPts val="0"/>
              </a:spcAft>
              <a:buClr>
                <a:schemeClr val="lt1"/>
              </a:buClr>
              <a:buSzPts val="2300"/>
              <a:buChar char="•"/>
            </a:pPr>
            <a:r>
              <a:rPr lang="en-US" sz="2300">
                <a:solidFill>
                  <a:schemeClr val="lt1"/>
                </a:solidFill>
              </a:rPr>
              <a:t>Columns are </a:t>
            </a:r>
            <a:r>
              <a:rPr lang="en-US" sz="2300">
                <a:solidFill>
                  <a:schemeClr val="lt1"/>
                </a:solidFill>
              </a:rPr>
              <a:t>identified lettering a - h</a:t>
            </a:r>
            <a:endParaRPr sz="2300">
              <a:solidFill>
                <a:schemeClr val="lt1"/>
              </a:solidFill>
            </a:endParaRPr>
          </a:p>
          <a:p>
            <a:pPr indent="-374650" lvl="0" marL="457200" rtl="0" algn="l">
              <a:spcBef>
                <a:spcPts val="0"/>
              </a:spcBef>
              <a:spcAft>
                <a:spcPts val="0"/>
              </a:spcAft>
              <a:buClr>
                <a:schemeClr val="lt1"/>
              </a:buClr>
              <a:buSzPts val="2300"/>
              <a:buChar char="•"/>
            </a:pPr>
            <a:r>
              <a:rPr lang="en-US" sz="2300">
                <a:solidFill>
                  <a:schemeClr val="lt1"/>
                </a:solidFill>
              </a:rPr>
              <a:t>Rows are identified numbering 1-8</a:t>
            </a:r>
            <a:endParaRPr sz="2300">
              <a:solidFill>
                <a:schemeClr val="lt1"/>
              </a:solidFill>
            </a:endParaRPr>
          </a:p>
          <a:p>
            <a:pPr indent="0" lvl="0" marL="914400" rtl="0" algn="l">
              <a:spcBef>
                <a:spcPts val="1000"/>
              </a:spcBef>
              <a:spcAft>
                <a:spcPts val="0"/>
              </a:spcAft>
              <a:buNone/>
            </a:pPr>
            <a:r>
              <a:t/>
            </a:r>
            <a:endParaRPr sz="800">
              <a:solidFill>
                <a:schemeClr val="lt1"/>
              </a:solidFill>
            </a:endParaRPr>
          </a:p>
          <a:p>
            <a:pPr indent="-374650" lvl="0" marL="457200" rtl="0" algn="l">
              <a:spcBef>
                <a:spcPts val="1000"/>
              </a:spcBef>
              <a:spcAft>
                <a:spcPts val="0"/>
              </a:spcAft>
              <a:buClr>
                <a:schemeClr val="lt1"/>
              </a:buClr>
              <a:buSzPts val="2300"/>
              <a:buChar char="•"/>
            </a:pPr>
            <a:r>
              <a:rPr lang="en-US" sz="2300">
                <a:solidFill>
                  <a:schemeClr val="lt1"/>
                </a:solidFill>
              </a:rPr>
              <a:t>White left to right is: </a:t>
            </a:r>
            <a:endParaRPr sz="2300">
              <a:solidFill>
                <a:schemeClr val="lt1"/>
              </a:solidFill>
            </a:endParaRPr>
          </a:p>
          <a:p>
            <a:pPr indent="0" lvl="0" marL="0" rtl="0" algn="l">
              <a:spcBef>
                <a:spcPts val="1000"/>
              </a:spcBef>
              <a:spcAft>
                <a:spcPts val="0"/>
              </a:spcAft>
              <a:buNone/>
            </a:pPr>
            <a:r>
              <a:rPr lang="en-US" sz="2200">
                <a:solidFill>
                  <a:schemeClr val="lt1"/>
                </a:solidFill>
              </a:rPr>
              <a:t>a1, b1, c1, d1, e1, f1, g1, h1 </a:t>
            </a:r>
            <a:endParaRPr sz="2200">
              <a:solidFill>
                <a:schemeClr val="lt1"/>
              </a:solidFill>
            </a:endParaRPr>
          </a:p>
          <a:p>
            <a:pPr indent="-374650" lvl="0" marL="457200" rtl="0" algn="l">
              <a:spcBef>
                <a:spcPts val="1000"/>
              </a:spcBef>
              <a:spcAft>
                <a:spcPts val="0"/>
              </a:spcAft>
              <a:buClr>
                <a:schemeClr val="lt1"/>
              </a:buClr>
              <a:buSzPts val="2300"/>
              <a:buChar char="•"/>
            </a:pPr>
            <a:r>
              <a:rPr lang="en-US" sz="2300">
                <a:solidFill>
                  <a:schemeClr val="lt1"/>
                </a:solidFill>
              </a:rPr>
              <a:t>Black left to right is:</a:t>
            </a:r>
            <a:endParaRPr sz="2300">
              <a:solidFill>
                <a:schemeClr val="lt1"/>
              </a:solidFill>
            </a:endParaRPr>
          </a:p>
          <a:p>
            <a:pPr indent="0" lvl="0" marL="0" rtl="0" algn="l">
              <a:spcBef>
                <a:spcPts val="1000"/>
              </a:spcBef>
              <a:spcAft>
                <a:spcPts val="0"/>
              </a:spcAft>
              <a:buNone/>
            </a:pPr>
            <a:r>
              <a:rPr lang="en-US" sz="2200">
                <a:solidFill>
                  <a:schemeClr val="lt1"/>
                </a:solidFill>
              </a:rPr>
              <a:t> h8, g8, f8, e8, d8, c8, b8, a8</a:t>
            </a:r>
            <a:endParaRPr sz="2200">
              <a:solidFill>
                <a:schemeClr val="lt1"/>
              </a:solidFill>
            </a:endParaRPr>
          </a:p>
          <a:p>
            <a:pPr indent="0" lvl="0" marL="0" rtl="0" algn="l">
              <a:spcBef>
                <a:spcPts val="1000"/>
              </a:spcBef>
              <a:spcAft>
                <a:spcPts val="0"/>
              </a:spcAft>
              <a:buNone/>
            </a:pPr>
            <a:r>
              <a:t/>
            </a:r>
            <a:endParaRPr sz="800">
              <a:solidFill>
                <a:schemeClr val="lt1"/>
              </a:solidFill>
            </a:endParaRPr>
          </a:p>
          <a:p>
            <a:pPr indent="-374650" lvl="0" marL="457200" rtl="0" algn="l">
              <a:spcBef>
                <a:spcPts val="1000"/>
              </a:spcBef>
              <a:spcAft>
                <a:spcPts val="0"/>
              </a:spcAft>
              <a:buClr>
                <a:schemeClr val="lt1"/>
              </a:buClr>
              <a:buSzPts val="2300"/>
              <a:buChar char="•"/>
            </a:pPr>
            <a:r>
              <a:rPr lang="en-US" sz="2300">
                <a:solidFill>
                  <a:schemeClr val="lt1"/>
                </a:solidFill>
              </a:rPr>
              <a:t>Can you see a pattern?</a:t>
            </a:r>
            <a:endParaRPr sz="2300">
              <a:solidFill>
                <a:schemeClr val="lt1"/>
              </a:solidFill>
            </a:endParaRPr>
          </a:p>
        </p:txBody>
      </p:sp>
      <p:sp>
        <p:nvSpPr>
          <p:cNvPr id="186" name="Google Shape;186;g21928f396f0_2_26"/>
          <p:cNvSpPr txBox="1"/>
          <p:nvPr>
            <p:ph type="title"/>
          </p:nvPr>
        </p:nvSpPr>
        <p:spPr>
          <a:xfrm>
            <a:off x="838200" y="696675"/>
            <a:ext cx="9390000" cy="738900"/>
          </a:xfrm>
          <a:prstGeom prst="rect">
            <a:avLst/>
          </a:prstGeom>
          <a:ln>
            <a:noFill/>
          </a:ln>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solidFill>
                  <a:schemeClr val="lt1"/>
                </a:solidFill>
              </a:rPr>
              <a:t>The chess board using algebraic notation</a:t>
            </a:r>
            <a:endParaRPr>
              <a:solidFill>
                <a:schemeClr val="lt1"/>
              </a:solidFill>
            </a:endParaRPr>
          </a:p>
        </p:txBody>
      </p:sp>
      <p:grpSp>
        <p:nvGrpSpPr>
          <p:cNvPr id="187" name="Google Shape;187;g21928f396f0_2_26"/>
          <p:cNvGrpSpPr/>
          <p:nvPr/>
        </p:nvGrpSpPr>
        <p:grpSpPr>
          <a:xfrm>
            <a:off x="4705946" y="1861765"/>
            <a:ext cx="3915398" cy="4033128"/>
            <a:chOff x="4575675" y="1839950"/>
            <a:chExt cx="4636900" cy="4713250"/>
          </a:xfrm>
        </p:grpSpPr>
        <p:sp>
          <p:nvSpPr>
            <p:cNvPr id="188" name="Google Shape;188;g21928f396f0_2_26"/>
            <p:cNvSpPr/>
            <p:nvPr/>
          </p:nvSpPr>
          <p:spPr>
            <a:xfrm>
              <a:off x="4596775" y="1839950"/>
              <a:ext cx="4615800" cy="46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g21928f396f0_2_26"/>
            <p:cNvPicPr preferRelativeResize="0"/>
            <p:nvPr/>
          </p:nvPicPr>
          <p:blipFill>
            <a:blip r:embed="rId3">
              <a:alphaModFix/>
            </a:blip>
            <a:stretch>
              <a:fillRect/>
            </a:stretch>
          </p:blipFill>
          <p:spPr>
            <a:xfrm>
              <a:off x="4575675" y="1861857"/>
              <a:ext cx="4615750" cy="4691343"/>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29c89965db_2_6"/>
          <p:cNvSpPr txBox="1"/>
          <p:nvPr>
            <p:ph idx="1" type="body"/>
          </p:nvPr>
        </p:nvSpPr>
        <p:spPr>
          <a:xfrm>
            <a:off x="838197" y="1492557"/>
            <a:ext cx="10482900" cy="10896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Put your pieces in the ideal position to control the most important part of the board - the center.</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Control the center and you will control the game</a:t>
            </a:r>
            <a:endParaRPr>
              <a:solidFill>
                <a:schemeClr val="lt1"/>
              </a:solidFill>
            </a:endParaRPr>
          </a:p>
        </p:txBody>
      </p:sp>
      <p:sp>
        <p:nvSpPr>
          <p:cNvPr id="797" name="Google Shape;797;g229c89965db_2_6"/>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Control the Center</a:t>
            </a:r>
            <a:endParaRPr/>
          </a:p>
        </p:txBody>
      </p:sp>
      <p:pic>
        <p:nvPicPr>
          <p:cNvPr id="798" name="Google Shape;798;g229c89965db_2_6"/>
          <p:cNvPicPr preferRelativeResize="0"/>
          <p:nvPr/>
        </p:nvPicPr>
        <p:blipFill rotWithShape="1">
          <a:blip r:embed="rId3">
            <a:alphaModFix/>
          </a:blip>
          <a:srcRect b="0" l="0" r="0" t="1806"/>
          <a:stretch/>
        </p:blipFill>
        <p:spPr>
          <a:xfrm>
            <a:off x="6114850" y="2786200"/>
            <a:ext cx="3220025" cy="3194325"/>
          </a:xfrm>
          <a:prstGeom prst="rect">
            <a:avLst/>
          </a:prstGeom>
          <a:noFill/>
          <a:ln>
            <a:noFill/>
          </a:ln>
        </p:spPr>
      </p:pic>
      <p:pic>
        <p:nvPicPr>
          <p:cNvPr id="799" name="Google Shape;799;g229c89965db_2_6"/>
          <p:cNvPicPr preferRelativeResize="0"/>
          <p:nvPr/>
        </p:nvPicPr>
        <p:blipFill>
          <a:blip r:embed="rId4">
            <a:alphaModFix/>
          </a:blip>
          <a:stretch>
            <a:fillRect/>
          </a:stretch>
        </p:blipFill>
        <p:spPr>
          <a:xfrm>
            <a:off x="1854800" y="2756790"/>
            <a:ext cx="3220025" cy="325313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29c89965db_2_12"/>
          <p:cNvSpPr txBox="1"/>
          <p:nvPr>
            <p:ph idx="1" type="body"/>
          </p:nvPr>
        </p:nvSpPr>
        <p:spPr>
          <a:xfrm>
            <a:off x="838197" y="1492557"/>
            <a:ext cx="10482900" cy="7572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Take control of the game by developing your pieces rapidly to squares where they control the center.</a:t>
            </a:r>
            <a:endParaRPr/>
          </a:p>
        </p:txBody>
      </p:sp>
      <p:sp>
        <p:nvSpPr>
          <p:cNvPr id="806" name="Google Shape;806;g229c89965db_2_12"/>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Develop Your Pieces</a:t>
            </a:r>
            <a:endParaRPr/>
          </a:p>
        </p:txBody>
      </p:sp>
      <p:pic>
        <p:nvPicPr>
          <p:cNvPr id="807" name="Google Shape;807;g229c89965db_2_12"/>
          <p:cNvPicPr preferRelativeResize="0"/>
          <p:nvPr/>
        </p:nvPicPr>
        <p:blipFill>
          <a:blip r:embed="rId3">
            <a:alphaModFix/>
          </a:blip>
          <a:stretch>
            <a:fillRect/>
          </a:stretch>
        </p:blipFill>
        <p:spPr>
          <a:xfrm>
            <a:off x="5784275" y="2223663"/>
            <a:ext cx="3725724" cy="3734425"/>
          </a:xfrm>
          <a:prstGeom prst="rect">
            <a:avLst/>
          </a:prstGeom>
          <a:noFill/>
          <a:ln>
            <a:noFill/>
          </a:ln>
        </p:spPr>
      </p:pic>
      <p:sp>
        <p:nvSpPr>
          <p:cNvPr id="808" name="Google Shape;808;g229c89965db_2_12"/>
          <p:cNvSpPr txBox="1"/>
          <p:nvPr>
            <p:ph idx="1" type="body"/>
          </p:nvPr>
        </p:nvSpPr>
        <p:spPr>
          <a:xfrm>
            <a:off x="537875" y="2548575"/>
            <a:ext cx="5246400" cy="30846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Blue Inner Center is called the chess mountain, these four squares are critical in controlling the center</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Green Outer Center is called the chess hill these squares are not as high as the chess mountain but still important in controlling the center mountain</a:t>
            </a:r>
            <a:endParaRPr>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229c89965db_2_46"/>
          <p:cNvSpPr txBox="1"/>
          <p:nvPr>
            <p:ph idx="1" type="body"/>
          </p:nvPr>
        </p:nvSpPr>
        <p:spPr>
          <a:xfrm>
            <a:off x="838197" y="1492557"/>
            <a:ext cx="10482900" cy="7572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Let’s pretend for a moment we can only move two pawns and the rest of our pieces only once. What would that look like?</a:t>
            </a:r>
            <a:endParaRPr/>
          </a:p>
        </p:txBody>
      </p:sp>
      <p:sp>
        <p:nvSpPr>
          <p:cNvPr id="815" name="Google Shape;815;g229c89965db_2_46"/>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Develop Your Pieces</a:t>
            </a:r>
            <a:endParaRPr/>
          </a:p>
        </p:txBody>
      </p:sp>
      <p:pic>
        <p:nvPicPr>
          <p:cNvPr id="816" name="Google Shape;816;g229c89965db_2_46"/>
          <p:cNvPicPr preferRelativeResize="0"/>
          <p:nvPr/>
        </p:nvPicPr>
        <p:blipFill>
          <a:blip r:embed="rId3">
            <a:alphaModFix/>
          </a:blip>
          <a:stretch>
            <a:fillRect/>
          </a:stretch>
        </p:blipFill>
        <p:spPr>
          <a:xfrm>
            <a:off x="105400" y="2306732"/>
            <a:ext cx="3705225" cy="3724275"/>
          </a:xfrm>
          <a:prstGeom prst="rect">
            <a:avLst/>
          </a:prstGeom>
          <a:noFill/>
          <a:ln>
            <a:noFill/>
          </a:ln>
        </p:spPr>
      </p:pic>
      <p:pic>
        <p:nvPicPr>
          <p:cNvPr id="817" name="Google Shape;817;g229c89965db_2_46"/>
          <p:cNvPicPr preferRelativeResize="0"/>
          <p:nvPr/>
        </p:nvPicPr>
        <p:blipFill rotWithShape="1">
          <a:blip r:embed="rId4">
            <a:alphaModFix/>
          </a:blip>
          <a:srcRect b="0" l="0" r="0" t="507"/>
          <a:stretch/>
        </p:blipFill>
        <p:spPr>
          <a:xfrm>
            <a:off x="4233863" y="2306725"/>
            <a:ext cx="3724275" cy="3724275"/>
          </a:xfrm>
          <a:prstGeom prst="rect">
            <a:avLst/>
          </a:prstGeom>
          <a:noFill/>
          <a:ln>
            <a:noFill/>
          </a:ln>
        </p:spPr>
      </p:pic>
      <p:pic>
        <p:nvPicPr>
          <p:cNvPr id="818" name="Google Shape;818;g229c89965db_2_46"/>
          <p:cNvPicPr preferRelativeResize="0"/>
          <p:nvPr/>
        </p:nvPicPr>
        <p:blipFill>
          <a:blip r:embed="rId5">
            <a:alphaModFix/>
          </a:blip>
          <a:stretch>
            <a:fillRect/>
          </a:stretch>
        </p:blipFill>
        <p:spPr>
          <a:xfrm>
            <a:off x="8381400" y="2306732"/>
            <a:ext cx="3714750" cy="372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1000"/>
                                        <p:tgtEl>
                                          <p:spTgt spid="8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1000"/>
                                        <p:tgtEl>
                                          <p:spTgt spid="818"/>
                                        </p:tgtEl>
                                        <p:attrNameLst>
                                          <p:attrName>ppt_w</p:attrName>
                                        </p:attrNameLst>
                                      </p:cBhvr>
                                      <p:tavLst>
                                        <p:tav fmla="" tm="0">
                                          <p:val>
                                            <p:strVal val="0"/>
                                          </p:val>
                                        </p:tav>
                                        <p:tav fmla="" tm="100000">
                                          <p:val>
                                            <p:strVal val="#ppt_w"/>
                                          </p:val>
                                        </p:tav>
                                      </p:tavLst>
                                    </p:anim>
                                    <p:anim calcmode="lin" valueType="num">
                                      <p:cBhvr additive="base">
                                        <p:cTn dur="1000"/>
                                        <p:tgtEl>
                                          <p:spTgt spid="8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29c89965db_2_30"/>
          <p:cNvSpPr txBox="1"/>
          <p:nvPr>
            <p:ph idx="1" type="body"/>
          </p:nvPr>
        </p:nvSpPr>
        <p:spPr>
          <a:xfrm>
            <a:off x="838197" y="1492557"/>
            <a:ext cx="10482900" cy="14952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Usually the best way to secure your king is to castle.</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Castle early and castle often…</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Remember, this is the only time you can move two pieces at once!!!</a:t>
            </a:r>
            <a:endParaRPr>
              <a:solidFill>
                <a:schemeClr val="lt1"/>
              </a:solidFill>
            </a:endParaRPr>
          </a:p>
          <a:p>
            <a:pPr indent="0" lvl="0" marL="0" rtl="0" algn="l">
              <a:spcBef>
                <a:spcPts val="1000"/>
              </a:spcBef>
              <a:spcAft>
                <a:spcPts val="0"/>
              </a:spcAft>
              <a:buNone/>
            </a:pPr>
            <a:r>
              <a:rPr lang="en-US"/>
              <a:t>Here is an example of a great opening strategy, after 3 moves white’s fourth move can….?</a:t>
            </a:r>
            <a:endParaRPr>
              <a:solidFill>
                <a:schemeClr val="lt1"/>
              </a:solidFill>
            </a:endParaRPr>
          </a:p>
        </p:txBody>
      </p:sp>
      <p:sp>
        <p:nvSpPr>
          <p:cNvPr id="825" name="Google Shape;825;g229c89965db_2_30"/>
          <p:cNvSpPr txBox="1"/>
          <p:nvPr>
            <p:ph type="title"/>
          </p:nvPr>
        </p:nvSpPr>
        <p:spPr>
          <a:xfrm>
            <a:off x="838200" y="696677"/>
            <a:ext cx="10482900" cy="5808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Protect Your King</a:t>
            </a:r>
            <a:endParaRPr/>
          </a:p>
          <a:p>
            <a:pPr indent="0" lvl="0" marL="0" rtl="0" algn="l">
              <a:spcBef>
                <a:spcPts val="0"/>
              </a:spcBef>
              <a:spcAft>
                <a:spcPts val="0"/>
              </a:spcAft>
              <a:buNone/>
            </a:pPr>
            <a:r>
              <a:t/>
            </a:r>
            <a:endParaRPr/>
          </a:p>
        </p:txBody>
      </p:sp>
      <p:pic>
        <p:nvPicPr>
          <p:cNvPr id="826" name="Google Shape;826;g229c89965db_2_30"/>
          <p:cNvPicPr preferRelativeResize="0"/>
          <p:nvPr/>
        </p:nvPicPr>
        <p:blipFill>
          <a:blip r:embed="rId3">
            <a:alphaModFix/>
          </a:blip>
          <a:stretch>
            <a:fillRect/>
          </a:stretch>
        </p:blipFill>
        <p:spPr>
          <a:xfrm>
            <a:off x="838200" y="3236425"/>
            <a:ext cx="3504325" cy="3504325"/>
          </a:xfrm>
          <a:prstGeom prst="rect">
            <a:avLst/>
          </a:prstGeom>
          <a:noFill/>
          <a:ln>
            <a:noFill/>
          </a:ln>
        </p:spPr>
      </p:pic>
      <p:sp>
        <p:nvSpPr>
          <p:cNvPr id="827" name="Google Shape;827;g229c89965db_2_30"/>
          <p:cNvSpPr txBox="1"/>
          <p:nvPr/>
        </p:nvSpPr>
        <p:spPr>
          <a:xfrm>
            <a:off x="4342525" y="3841475"/>
            <a:ext cx="22464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lt1"/>
                </a:solidFill>
                <a:latin typeface="Calibri"/>
                <a:ea typeface="Calibri"/>
                <a:cs typeface="Calibri"/>
                <a:sym typeface="Calibri"/>
              </a:rPr>
              <a:t>You guessed it!</a:t>
            </a:r>
            <a:endParaRPr sz="2200">
              <a:solidFill>
                <a:schemeClr val="lt1"/>
              </a:solidFill>
              <a:latin typeface="Calibri"/>
              <a:ea typeface="Calibri"/>
              <a:cs typeface="Calibri"/>
              <a:sym typeface="Calibri"/>
            </a:endParaRPr>
          </a:p>
          <a:p>
            <a:pPr indent="0" lvl="0" marL="0" rtl="0" algn="l">
              <a:spcBef>
                <a:spcPts val="0"/>
              </a:spcBef>
              <a:spcAft>
                <a:spcPts val="0"/>
              </a:spcAft>
              <a:buNone/>
            </a:pPr>
            <a:r>
              <a:t/>
            </a:r>
            <a:endParaRPr sz="2200">
              <a:solidFill>
                <a:schemeClr val="lt1"/>
              </a:solidFill>
              <a:latin typeface="Calibri"/>
              <a:ea typeface="Calibri"/>
              <a:cs typeface="Calibri"/>
              <a:sym typeface="Calibri"/>
            </a:endParaRPr>
          </a:p>
          <a:p>
            <a:pPr indent="0" lvl="0" marL="0" rtl="0" algn="l">
              <a:spcBef>
                <a:spcPts val="0"/>
              </a:spcBef>
              <a:spcAft>
                <a:spcPts val="0"/>
              </a:spcAft>
              <a:buNone/>
            </a:pPr>
            <a:r>
              <a:t/>
            </a:r>
            <a:endParaRPr sz="2200">
              <a:solidFill>
                <a:schemeClr val="lt1"/>
              </a:solidFill>
              <a:latin typeface="Calibri"/>
              <a:ea typeface="Calibri"/>
              <a:cs typeface="Calibri"/>
              <a:sym typeface="Calibri"/>
            </a:endParaRPr>
          </a:p>
          <a:p>
            <a:pPr indent="0" lvl="0" marL="0" rtl="0" algn="ctr">
              <a:spcBef>
                <a:spcPts val="0"/>
              </a:spcBef>
              <a:spcAft>
                <a:spcPts val="0"/>
              </a:spcAft>
              <a:buNone/>
            </a:pPr>
            <a:r>
              <a:rPr lang="en-US" sz="2200">
                <a:solidFill>
                  <a:schemeClr val="lt1"/>
                </a:solidFill>
                <a:latin typeface="Calibri"/>
                <a:ea typeface="Calibri"/>
                <a:cs typeface="Calibri"/>
                <a:sym typeface="Calibri"/>
              </a:rPr>
              <a:t>Build a house to protect your king!</a:t>
            </a:r>
            <a:endParaRPr sz="2200">
              <a:solidFill>
                <a:schemeClr val="lt1"/>
              </a:solidFill>
              <a:latin typeface="Calibri"/>
              <a:ea typeface="Calibri"/>
              <a:cs typeface="Calibri"/>
              <a:sym typeface="Calibri"/>
            </a:endParaRPr>
          </a:p>
        </p:txBody>
      </p:sp>
      <p:pic>
        <p:nvPicPr>
          <p:cNvPr id="828" name="Google Shape;828;g229c89965db_2_30"/>
          <p:cNvPicPr preferRelativeResize="0"/>
          <p:nvPr/>
        </p:nvPicPr>
        <p:blipFill>
          <a:blip r:embed="rId4">
            <a:alphaModFix/>
          </a:blip>
          <a:stretch>
            <a:fillRect/>
          </a:stretch>
        </p:blipFill>
        <p:spPr>
          <a:xfrm>
            <a:off x="6588925" y="3202832"/>
            <a:ext cx="3565443" cy="3565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8"/>
                                        </p:tgtEl>
                                        <p:attrNameLst>
                                          <p:attrName>style.visibility</p:attrName>
                                        </p:attrNameLst>
                                      </p:cBhvr>
                                      <p:to>
                                        <p:strVal val="visible"/>
                                      </p:to>
                                    </p:set>
                                    <p:anim calcmode="lin" valueType="num">
                                      <p:cBhvr additive="base">
                                        <p:cTn dur="1000"/>
                                        <p:tgtEl>
                                          <p:spTgt spid="8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229c89965db_2_24"/>
          <p:cNvSpPr txBox="1"/>
          <p:nvPr>
            <p:ph idx="1" type="body"/>
          </p:nvPr>
        </p:nvSpPr>
        <p:spPr>
          <a:xfrm>
            <a:off x="838197" y="1492557"/>
            <a:ext cx="10482900" cy="20871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An active piece has the potential to make many moves. The best way to get pieces active is to move them towards the center of the board.</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When you start a game of chess none of your pieces are active, most of your pieces can’t even move.</a:t>
            </a:r>
            <a:endParaRPr>
              <a:solidFill>
                <a:schemeClr val="lt1"/>
              </a:solidFill>
            </a:endParaRPr>
          </a:p>
          <a:p>
            <a:pPr indent="-342900" lvl="1" marL="914400" rtl="0" algn="l">
              <a:spcBef>
                <a:spcPts val="0"/>
              </a:spcBef>
              <a:spcAft>
                <a:spcPts val="0"/>
              </a:spcAft>
              <a:buClr>
                <a:schemeClr val="lt1"/>
              </a:buClr>
              <a:buSzPts val="1800"/>
              <a:buChar char="•"/>
            </a:pPr>
            <a:r>
              <a:rPr lang="en-US">
                <a:solidFill>
                  <a:schemeClr val="lt1"/>
                </a:solidFill>
              </a:rPr>
              <a:t>Your job is to get your pieces into the game and put them on active squares where they can attack, defend, and improve your position on the board.</a:t>
            </a:r>
            <a:endParaRPr>
              <a:solidFill>
                <a:schemeClr val="lt1"/>
              </a:solidFill>
            </a:endParaRPr>
          </a:p>
        </p:txBody>
      </p:sp>
      <p:sp>
        <p:nvSpPr>
          <p:cNvPr id="835" name="Google Shape;835;g229c89965db_2_24"/>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Active Pieces</a:t>
            </a:r>
            <a:endParaRPr/>
          </a:p>
          <a:p>
            <a:pPr indent="0" lvl="0" marL="0" rtl="0" algn="l">
              <a:spcBef>
                <a:spcPts val="0"/>
              </a:spcBef>
              <a:spcAft>
                <a:spcPts val="0"/>
              </a:spcAft>
              <a:buNone/>
            </a:pPr>
            <a:r>
              <a:t/>
            </a:r>
            <a:endParaRPr/>
          </a:p>
        </p:txBody>
      </p:sp>
      <p:pic>
        <p:nvPicPr>
          <p:cNvPr id="836" name="Google Shape;836;g229c89965db_2_24"/>
          <p:cNvPicPr preferRelativeResize="0"/>
          <p:nvPr/>
        </p:nvPicPr>
        <p:blipFill rotWithShape="1">
          <a:blip r:embed="rId3">
            <a:alphaModFix/>
          </a:blip>
          <a:srcRect b="0" l="0" r="0" t="0"/>
          <a:stretch/>
        </p:blipFill>
        <p:spPr>
          <a:xfrm>
            <a:off x="4497600" y="3636625"/>
            <a:ext cx="3196791" cy="32213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229c89965db_2_65"/>
          <p:cNvSpPr txBox="1"/>
          <p:nvPr>
            <p:ph idx="1" type="body"/>
          </p:nvPr>
        </p:nvSpPr>
        <p:spPr>
          <a:xfrm>
            <a:off x="838197" y="1492557"/>
            <a:ext cx="10482900" cy="3693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Can you identify who has the more active pieces?</a:t>
            </a:r>
            <a:endParaRPr/>
          </a:p>
        </p:txBody>
      </p:sp>
      <p:sp>
        <p:nvSpPr>
          <p:cNvPr id="843" name="Google Shape;843;g229c89965db_2_65"/>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Active Pieces</a:t>
            </a:r>
            <a:endParaRPr/>
          </a:p>
        </p:txBody>
      </p:sp>
      <p:pic>
        <p:nvPicPr>
          <p:cNvPr id="844" name="Google Shape;844;g229c89965db_2_65"/>
          <p:cNvPicPr preferRelativeResize="0"/>
          <p:nvPr/>
        </p:nvPicPr>
        <p:blipFill>
          <a:blip r:embed="rId3">
            <a:alphaModFix/>
          </a:blip>
          <a:stretch>
            <a:fillRect/>
          </a:stretch>
        </p:blipFill>
        <p:spPr>
          <a:xfrm>
            <a:off x="838200" y="1918824"/>
            <a:ext cx="4027922" cy="4048525"/>
          </a:xfrm>
          <a:prstGeom prst="rect">
            <a:avLst/>
          </a:prstGeom>
          <a:noFill/>
          <a:ln>
            <a:noFill/>
          </a:ln>
        </p:spPr>
      </p:pic>
      <p:sp>
        <p:nvSpPr>
          <p:cNvPr id="845" name="Google Shape;845;g229c89965db_2_65"/>
          <p:cNvSpPr txBox="1"/>
          <p:nvPr/>
        </p:nvSpPr>
        <p:spPr>
          <a:xfrm>
            <a:off x="6301375" y="3434250"/>
            <a:ext cx="591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Calibri"/>
                <a:ea typeface="Calibri"/>
                <a:cs typeface="Calibri"/>
                <a:sym typeface="Calibri"/>
              </a:rPr>
              <a:t>That’s right it’s white!</a:t>
            </a:r>
            <a:endParaRPr sz="26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229c89965db_2_73"/>
          <p:cNvSpPr txBox="1"/>
          <p:nvPr>
            <p:ph idx="1" type="body"/>
          </p:nvPr>
        </p:nvSpPr>
        <p:spPr>
          <a:xfrm>
            <a:off x="838197" y="1492557"/>
            <a:ext cx="10482900" cy="3693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Can you identify who has the more active pieces?</a:t>
            </a:r>
            <a:endParaRPr/>
          </a:p>
        </p:txBody>
      </p:sp>
      <p:sp>
        <p:nvSpPr>
          <p:cNvPr id="852" name="Google Shape;852;g229c89965db_2_73"/>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Active Pieces</a:t>
            </a:r>
            <a:endParaRPr/>
          </a:p>
        </p:txBody>
      </p:sp>
      <p:pic>
        <p:nvPicPr>
          <p:cNvPr id="853" name="Google Shape;853;g229c89965db_2_73"/>
          <p:cNvPicPr preferRelativeResize="0"/>
          <p:nvPr/>
        </p:nvPicPr>
        <p:blipFill>
          <a:blip r:embed="rId3">
            <a:alphaModFix/>
          </a:blip>
          <a:stretch>
            <a:fillRect/>
          </a:stretch>
        </p:blipFill>
        <p:spPr>
          <a:xfrm>
            <a:off x="838200" y="1861849"/>
            <a:ext cx="4168167" cy="4178800"/>
          </a:xfrm>
          <a:prstGeom prst="rect">
            <a:avLst/>
          </a:prstGeom>
          <a:noFill/>
          <a:ln>
            <a:noFill/>
          </a:ln>
        </p:spPr>
      </p:pic>
      <p:sp>
        <p:nvSpPr>
          <p:cNvPr id="854" name="Google Shape;854;g229c89965db_2_73"/>
          <p:cNvSpPr txBox="1"/>
          <p:nvPr/>
        </p:nvSpPr>
        <p:spPr>
          <a:xfrm>
            <a:off x="6301375" y="3434250"/>
            <a:ext cx="591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Calibri"/>
                <a:ea typeface="Calibri"/>
                <a:cs typeface="Calibri"/>
                <a:sym typeface="Calibri"/>
              </a:rPr>
              <a:t>That’s right it’s white!</a:t>
            </a:r>
            <a:endParaRPr sz="26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29c89965db_2_18"/>
          <p:cNvSpPr txBox="1"/>
          <p:nvPr/>
        </p:nvSpPr>
        <p:spPr>
          <a:xfrm>
            <a:off x="8467750" y="2701550"/>
            <a:ext cx="2388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highlight>
                  <a:schemeClr val="lt1"/>
                </a:highlight>
                <a:latin typeface="Calibri"/>
                <a:ea typeface="Calibri"/>
                <a:cs typeface="Calibri"/>
                <a:sym typeface="Calibri"/>
              </a:rPr>
              <a:t>What’s a good defensive move in this position?</a:t>
            </a:r>
            <a:endParaRPr sz="2100">
              <a:solidFill>
                <a:schemeClr val="dk1"/>
              </a:solidFill>
              <a:highlight>
                <a:schemeClr val="lt1"/>
              </a:highlight>
              <a:latin typeface="Calibri"/>
              <a:ea typeface="Calibri"/>
              <a:cs typeface="Calibri"/>
              <a:sym typeface="Calibri"/>
            </a:endParaRPr>
          </a:p>
        </p:txBody>
      </p:sp>
      <p:sp>
        <p:nvSpPr>
          <p:cNvPr id="861" name="Google Shape;861;g229c89965db_2_18"/>
          <p:cNvSpPr txBox="1"/>
          <p:nvPr>
            <p:ph idx="1" type="body"/>
          </p:nvPr>
        </p:nvSpPr>
        <p:spPr>
          <a:xfrm>
            <a:off x="838197" y="1492557"/>
            <a:ext cx="10482900" cy="757200"/>
          </a:xfrm>
          <a:prstGeom prst="rect">
            <a:avLst/>
          </a:prstGeom>
        </p:spPr>
        <p:txBody>
          <a:bodyPr anchorCtr="0" anchor="t" bIns="45700" lIns="91425" spcFirstLastPara="1" rIns="91425" wrap="square" tIns="45700">
            <a:spAutoFit/>
          </a:bodyPr>
          <a:lstStyle/>
          <a:p>
            <a:pPr indent="-342900" lvl="1" marL="914400" rtl="0" algn="l">
              <a:spcBef>
                <a:spcPts val="500"/>
              </a:spcBef>
              <a:spcAft>
                <a:spcPts val="0"/>
              </a:spcAft>
              <a:buClr>
                <a:schemeClr val="lt1"/>
              </a:buClr>
              <a:buSzPts val="1800"/>
              <a:buChar char="•"/>
            </a:pPr>
            <a:r>
              <a:rPr lang="en-US">
                <a:solidFill>
                  <a:schemeClr val="lt1"/>
                </a:solidFill>
              </a:rPr>
              <a:t>It’s important to pay attention to what your opponent is trying to do each turn.</a:t>
            </a:r>
            <a:endParaRPr/>
          </a:p>
        </p:txBody>
      </p:sp>
      <p:sp>
        <p:nvSpPr>
          <p:cNvPr id="862" name="Google Shape;862;g229c89965db_2_18"/>
          <p:cNvSpPr txBox="1"/>
          <p:nvPr>
            <p:ph type="title"/>
          </p:nvPr>
        </p:nvSpPr>
        <p:spPr>
          <a:xfrm>
            <a:off x="838200" y="696678"/>
            <a:ext cx="10482900" cy="5478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Your opponent’s Move</a:t>
            </a:r>
            <a:endParaRPr/>
          </a:p>
          <a:p>
            <a:pPr indent="0" lvl="0" marL="0" rtl="0" algn="l">
              <a:spcBef>
                <a:spcPts val="0"/>
              </a:spcBef>
              <a:spcAft>
                <a:spcPts val="0"/>
              </a:spcAft>
              <a:buNone/>
            </a:pPr>
            <a:r>
              <a:t/>
            </a:r>
            <a:endParaRPr/>
          </a:p>
        </p:txBody>
      </p:sp>
      <p:pic>
        <p:nvPicPr>
          <p:cNvPr id="863" name="Google Shape;863;g229c89965db_2_18"/>
          <p:cNvPicPr preferRelativeResize="0"/>
          <p:nvPr/>
        </p:nvPicPr>
        <p:blipFill>
          <a:blip r:embed="rId3">
            <a:alphaModFix/>
          </a:blip>
          <a:stretch>
            <a:fillRect/>
          </a:stretch>
        </p:blipFill>
        <p:spPr>
          <a:xfrm>
            <a:off x="0" y="2249782"/>
            <a:ext cx="3724275" cy="3724275"/>
          </a:xfrm>
          <a:prstGeom prst="rect">
            <a:avLst/>
          </a:prstGeom>
          <a:noFill/>
          <a:ln>
            <a:noFill/>
          </a:ln>
        </p:spPr>
      </p:pic>
      <p:pic>
        <p:nvPicPr>
          <p:cNvPr id="864" name="Google Shape;864;g229c89965db_2_18"/>
          <p:cNvPicPr preferRelativeResize="0"/>
          <p:nvPr/>
        </p:nvPicPr>
        <p:blipFill>
          <a:blip r:embed="rId4">
            <a:alphaModFix/>
          </a:blip>
          <a:stretch>
            <a:fillRect/>
          </a:stretch>
        </p:blipFill>
        <p:spPr>
          <a:xfrm>
            <a:off x="8370925" y="2249770"/>
            <a:ext cx="3724275" cy="3724275"/>
          </a:xfrm>
          <a:prstGeom prst="rect">
            <a:avLst/>
          </a:prstGeom>
          <a:noFill/>
          <a:ln>
            <a:noFill/>
          </a:ln>
        </p:spPr>
      </p:pic>
      <p:pic>
        <p:nvPicPr>
          <p:cNvPr id="865" name="Google Shape;865;g229c89965db_2_18"/>
          <p:cNvPicPr preferRelativeResize="0"/>
          <p:nvPr/>
        </p:nvPicPr>
        <p:blipFill>
          <a:blip r:embed="rId5">
            <a:alphaModFix/>
          </a:blip>
          <a:stretch>
            <a:fillRect/>
          </a:stretch>
        </p:blipFill>
        <p:spPr>
          <a:xfrm>
            <a:off x="8370913" y="2254525"/>
            <a:ext cx="3724275" cy="3733800"/>
          </a:xfrm>
          <a:prstGeom prst="rect">
            <a:avLst/>
          </a:prstGeom>
          <a:noFill/>
          <a:ln>
            <a:noFill/>
          </a:ln>
        </p:spPr>
      </p:pic>
      <p:sp>
        <p:nvSpPr>
          <p:cNvPr id="866" name="Google Shape;866;g229c89965db_2_18"/>
          <p:cNvSpPr/>
          <p:nvPr/>
        </p:nvSpPr>
        <p:spPr>
          <a:xfrm>
            <a:off x="3759825" y="3948875"/>
            <a:ext cx="4515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g229c89965db_2_18"/>
          <p:cNvPicPr preferRelativeResize="0"/>
          <p:nvPr/>
        </p:nvPicPr>
        <p:blipFill>
          <a:blip r:embed="rId6">
            <a:alphaModFix/>
          </a:blip>
          <a:stretch>
            <a:fillRect/>
          </a:stretch>
        </p:blipFill>
        <p:spPr>
          <a:xfrm>
            <a:off x="4246877" y="2254525"/>
            <a:ext cx="3724275" cy="37128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1000"/>
                                        <p:tgtEl>
                                          <p:spTgt spid="8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29c89965db_2_36"/>
          <p:cNvSpPr txBox="1"/>
          <p:nvPr>
            <p:ph idx="1" type="body"/>
          </p:nvPr>
        </p:nvSpPr>
        <p:spPr>
          <a:xfrm>
            <a:off x="838200" y="1492550"/>
            <a:ext cx="9050100" cy="36327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a:solidFill>
                  <a:schemeClr val="lt1"/>
                </a:solidFill>
              </a:rPr>
              <a:t>Chess games feature three phases</a:t>
            </a:r>
            <a:r>
              <a:rPr lang="en-US"/>
              <a:t>:</a:t>
            </a:r>
            <a:endParaRPr>
              <a:solidFill>
                <a:schemeClr val="lt1"/>
              </a:solidFill>
            </a:endParaRPr>
          </a:p>
          <a:p>
            <a:pPr indent="0" lvl="0" marL="0" rtl="0" algn="l">
              <a:spcBef>
                <a:spcPts val="1000"/>
              </a:spcBef>
              <a:spcAft>
                <a:spcPts val="0"/>
              </a:spcAft>
              <a:buNone/>
            </a:pPr>
            <a:r>
              <a:rPr lang="en-US"/>
              <a:t>Opening Phase:</a:t>
            </a:r>
            <a:endParaRPr/>
          </a:p>
          <a:p>
            <a:pPr indent="-355600" lvl="0" marL="457200" rtl="0" algn="l">
              <a:spcBef>
                <a:spcPts val="1000"/>
              </a:spcBef>
              <a:spcAft>
                <a:spcPts val="0"/>
              </a:spcAft>
              <a:buSzPts val="2000"/>
              <a:buChar char="•"/>
            </a:pPr>
            <a:r>
              <a:rPr lang="en-US"/>
              <a:t>Once you make first move on the chess board this is what’s called the opening phase</a:t>
            </a:r>
            <a:endParaRPr/>
          </a:p>
          <a:p>
            <a:pPr indent="0" lvl="0" marL="0" rtl="0" algn="l">
              <a:spcBef>
                <a:spcPts val="1000"/>
              </a:spcBef>
              <a:spcAft>
                <a:spcPts val="0"/>
              </a:spcAft>
              <a:buNone/>
            </a:pPr>
            <a:r>
              <a:rPr lang="en-US"/>
              <a:t>Middle Game Phase:</a:t>
            </a:r>
            <a:endParaRPr/>
          </a:p>
          <a:p>
            <a:pPr indent="-355600" lvl="0" marL="457200" rtl="0" algn="l">
              <a:spcBef>
                <a:spcPts val="1000"/>
              </a:spcBef>
              <a:spcAft>
                <a:spcPts val="0"/>
              </a:spcAft>
              <a:buSzPts val="2000"/>
              <a:buChar char="•"/>
            </a:pPr>
            <a:r>
              <a:rPr lang="en-US"/>
              <a:t>Once most </a:t>
            </a:r>
            <a:r>
              <a:rPr lang="en-US"/>
              <a:t>pieces</a:t>
            </a:r>
            <a:r>
              <a:rPr lang="en-US"/>
              <a:t> have developed the game enters the middle game phase</a:t>
            </a:r>
            <a:endParaRPr/>
          </a:p>
          <a:p>
            <a:pPr indent="0" lvl="0" marL="0" rtl="0" algn="l">
              <a:spcBef>
                <a:spcPts val="1000"/>
              </a:spcBef>
              <a:spcAft>
                <a:spcPts val="0"/>
              </a:spcAft>
              <a:buNone/>
            </a:pPr>
            <a:r>
              <a:rPr lang="en-US"/>
              <a:t>End Game Phase:</a:t>
            </a:r>
            <a:endParaRPr/>
          </a:p>
          <a:p>
            <a:pPr indent="-355600" lvl="0" marL="457200" rtl="0" algn="l">
              <a:spcBef>
                <a:spcPts val="1000"/>
              </a:spcBef>
              <a:spcAft>
                <a:spcPts val="0"/>
              </a:spcAft>
              <a:buSzPts val="2000"/>
              <a:buChar char="•"/>
            </a:pPr>
            <a:r>
              <a:rPr lang="en-US"/>
              <a:t>After many pieces have been traded away this is when we usually enter the end game phase </a:t>
            </a:r>
            <a:endParaRPr/>
          </a:p>
        </p:txBody>
      </p:sp>
      <p:sp>
        <p:nvSpPr>
          <p:cNvPr id="874" name="Google Shape;874;g229c89965db_2_36"/>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Phases of the Game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2ca0f2fe60_0_0"/>
          <p:cNvSpPr txBox="1"/>
          <p:nvPr>
            <p:ph idx="1" type="body"/>
          </p:nvPr>
        </p:nvSpPr>
        <p:spPr>
          <a:xfrm>
            <a:off x="838197" y="1492557"/>
            <a:ext cx="10482900" cy="6465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a:t>This is where you begin to develop your pieces on good squares where they can attack defend and control the center. There are t</a:t>
            </a:r>
            <a:r>
              <a:rPr lang="en-US"/>
              <a:t>hree main goals in the opening:</a:t>
            </a:r>
            <a:endParaRPr/>
          </a:p>
        </p:txBody>
      </p:sp>
      <p:sp>
        <p:nvSpPr>
          <p:cNvPr id="881" name="Google Shape;881;g22ca0f2fe60_0_0"/>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Opening Phase</a:t>
            </a:r>
            <a:endParaRPr/>
          </a:p>
        </p:txBody>
      </p:sp>
      <p:pic>
        <p:nvPicPr>
          <p:cNvPr id="882" name="Google Shape;882;g22ca0f2fe60_0_0"/>
          <p:cNvPicPr preferRelativeResize="0"/>
          <p:nvPr/>
        </p:nvPicPr>
        <p:blipFill>
          <a:blip r:embed="rId3">
            <a:alphaModFix/>
          </a:blip>
          <a:stretch>
            <a:fillRect/>
          </a:stretch>
        </p:blipFill>
        <p:spPr>
          <a:xfrm>
            <a:off x="757525" y="3175349"/>
            <a:ext cx="3482900" cy="3493600"/>
          </a:xfrm>
          <a:prstGeom prst="rect">
            <a:avLst/>
          </a:prstGeom>
          <a:noFill/>
          <a:ln>
            <a:noFill/>
          </a:ln>
        </p:spPr>
      </p:pic>
      <p:pic>
        <p:nvPicPr>
          <p:cNvPr id="883" name="Google Shape;883;g22ca0f2fe60_0_0"/>
          <p:cNvPicPr preferRelativeResize="0"/>
          <p:nvPr/>
        </p:nvPicPr>
        <p:blipFill>
          <a:blip r:embed="rId4">
            <a:alphaModFix/>
          </a:blip>
          <a:stretch>
            <a:fillRect/>
          </a:stretch>
        </p:blipFill>
        <p:spPr>
          <a:xfrm>
            <a:off x="4359225" y="3175349"/>
            <a:ext cx="3451381" cy="3493600"/>
          </a:xfrm>
          <a:prstGeom prst="rect">
            <a:avLst/>
          </a:prstGeom>
          <a:noFill/>
          <a:ln>
            <a:noFill/>
          </a:ln>
        </p:spPr>
      </p:pic>
      <p:pic>
        <p:nvPicPr>
          <p:cNvPr id="884" name="Google Shape;884;g22ca0f2fe60_0_0"/>
          <p:cNvPicPr preferRelativeResize="0"/>
          <p:nvPr/>
        </p:nvPicPr>
        <p:blipFill>
          <a:blip r:embed="rId5">
            <a:alphaModFix/>
          </a:blip>
          <a:stretch>
            <a:fillRect/>
          </a:stretch>
        </p:blipFill>
        <p:spPr>
          <a:xfrm>
            <a:off x="7929399" y="3175349"/>
            <a:ext cx="3482900" cy="3493359"/>
          </a:xfrm>
          <a:prstGeom prst="rect">
            <a:avLst/>
          </a:prstGeom>
          <a:noFill/>
          <a:ln>
            <a:noFill/>
          </a:ln>
        </p:spPr>
      </p:pic>
      <p:sp>
        <p:nvSpPr>
          <p:cNvPr id="885" name="Google Shape;885;g22ca0f2fe60_0_0"/>
          <p:cNvSpPr txBox="1"/>
          <p:nvPr>
            <p:ph idx="1" type="body"/>
          </p:nvPr>
        </p:nvSpPr>
        <p:spPr>
          <a:xfrm>
            <a:off x="757525" y="2277475"/>
            <a:ext cx="4091400" cy="3417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1800"/>
              <a:t>1.	</a:t>
            </a:r>
            <a:r>
              <a:rPr lang="en-US" sz="1800"/>
              <a:t>Establish control in the center</a:t>
            </a:r>
            <a:endParaRPr sz="1800"/>
          </a:p>
        </p:txBody>
      </p:sp>
      <p:sp>
        <p:nvSpPr>
          <p:cNvPr id="886" name="Google Shape;886;g22ca0f2fe60_0_0"/>
          <p:cNvSpPr txBox="1"/>
          <p:nvPr>
            <p:ph idx="1" type="body"/>
          </p:nvPr>
        </p:nvSpPr>
        <p:spPr>
          <a:xfrm>
            <a:off x="3639600" y="2196013"/>
            <a:ext cx="4912800" cy="7194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2.	</a:t>
            </a:r>
            <a:r>
              <a:rPr lang="en-US" sz="1800"/>
              <a:t>Get your pieces onto active squares</a:t>
            </a:r>
            <a:endParaRPr sz="1800"/>
          </a:p>
        </p:txBody>
      </p:sp>
      <p:sp>
        <p:nvSpPr>
          <p:cNvPr id="887" name="Google Shape;887;g22ca0f2fe60_0_0"/>
          <p:cNvSpPr txBox="1"/>
          <p:nvPr>
            <p:ph idx="1" type="body"/>
          </p:nvPr>
        </p:nvSpPr>
        <p:spPr>
          <a:xfrm>
            <a:off x="7335798" y="2833649"/>
            <a:ext cx="4670100" cy="3417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sz="1800"/>
              <a:t>3.	</a:t>
            </a:r>
            <a:r>
              <a:rPr lang="en-US" sz="1800"/>
              <a:t>Get your king to safety by castling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1000"/>
                                        <p:tgtEl>
                                          <p:spTgt spid="8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1"/>
                                        <p:tgtEl>
                                          <p:spTgt spid="883"/>
                                        </p:tgtEl>
                                        <p:attrNameLst>
                                          <p:attrName>ppt_w</p:attrName>
                                        </p:attrNameLst>
                                      </p:cBhvr>
                                      <p:tavLst>
                                        <p:tav fmla="" tm="0">
                                          <p:val>
                                            <p:strVal val="0"/>
                                          </p:val>
                                        </p:tav>
                                        <p:tav fmla="" tm="100000">
                                          <p:val>
                                            <p:strVal val="#ppt_w"/>
                                          </p:val>
                                        </p:tav>
                                      </p:tavLst>
                                    </p:anim>
                                    <p:anim calcmode="lin" valueType="num">
                                      <p:cBhvr additive="base">
                                        <p:cTn dur="1"/>
                                        <p:tgtEl>
                                          <p:spTgt spid="8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1000"/>
                                        <p:tgtEl>
                                          <p:spTgt spid="8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1928f396f0_2_35"/>
          <p:cNvPicPr preferRelativeResize="0"/>
          <p:nvPr/>
        </p:nvPicPr>
        <p:blipFill>
          <a:blip r:embed="rId3">
            <a:alphaModFix/>
          </a:blip>
          <a:stretch>
            <a:fillRect/>
          </a:stretch>
        </p:blipFill>
        <p:spPr>
          <a:xfrm>
            <a:off x="3687623" y="1020600"/>
            <a:ext cx="4816775" cy="4816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2ca0f2fe60_0_6"/>
          <p:cNvSpPr txBox="1"/>
          <p:nvPr>
            <p:ph idx="1" type="body"/>
          </p:nvPr>
        </p:nvSpPr>
        <p:spPr>
          <a:xfrm>
            <a:off x="838200" y="1492501"/>
            <a:ext cx="4575300" cy="39303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This is where both players are making plans, organizing their pieces and attacking the opponent’s king</a:t>
            </a:r>
            <a:endParaRPr/>
          </a:p>
          <a:p>
            <a:pPr indent="0" lvl="0" marL="0" rtl="0" algn="l">
              <a:spcBef>
                <a:spcPts val="1000"/>
              </a:spcBef>
              <a:spcAft>
                <a:spcPts val="0"/>
              </a:spcAft>
              <a:buNone/>
            </a:pPr>
            <a:r>
              <a:t/>
            </a:r>
            <a:endParaRPr/>
          </a:p>
          <a:p>
            <a:pPr indent="-355600" lvl="0" marL="457200" rtl="0" algn="l">
              <a:spcBef>
                <a:spcPts val="1000"/>
              </a:spcBef>
              <a:spcAft>
                <a:spcPts val="0"/>
              </a:spcAft>
              <a:buSzPts val="2000"/>
              <a:buChar char="•"/>
            </a:pPr>
            <a:r>
              <a:rPr lang="en-US"/>
              <a:t>Some games end in the middle phase</a:t>
            </a:r>
            <a:endParaRPr/>
          </a:p>
          <a:p>
            <a:pPr indent="0" lvl="0" marL="0" rtl="0" algn="l">
              <a:spcBef>
                <a:spcPts val="1000"/>
              </a:spcBef>
              <a:spcAft>
                <a:spcPts val="0"/>
              </a:spcAft>
              <a:buNone/>
            </a:pPr>
            <a:r>
              <a:t/>
            </a:r>
            <a:endParaRPr/>
          </a:p>
          <a:p>
            <a:pPr indent="-355600" lvl="0" marL="457200" rtl="0" algn="l">
              <a:spcBef>
                <a:spcPts val="1000"/>
              </a:spcBef>
              <a:spcAft>
                <a:spcPts val="0"/>
              </a:spcAft>
              <a:buSzPts val="2000"/>
              <a:buChar char="•"/>
            </a:pPr>
            <a:r>
              <a:rPr lang="en-US"/>
              <a:t>For example white creates a battery from the b1-h7 </a:t>
            </a:r>
            <a:r>
              <a:rPr lang="en-US"/>
              <a:t>diagonal threatening checkmate and the unprotected rook on a8</a:t>
            </a:r>
            <a:endParaRPr/>
          </a:p>
        </p:txBody>
      </p:sp>
      <p:sp>
        <p:nvSpPr>
          <p:cNvPr id="894" name="Google Shape;894;g22ca0f2fe60_0_6"/>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Middle Game Phase</a:t>
            </a:r>
            <a:endParaRPr/>
          </a:p>
        </p:txBody>
      </p:sp>
      <p:pic>
        <p:nvPicPr>
          <p:cNvPr id="895" name="Google Shape;895;g22ca0f2fe60_0_6"/>
          <p:cNvPicPr preferRelativeResize="0"/>
          <p:nvPr/>
        </p:nvPicPr>
        <p:blipFill>
          <a:blip r:embed="rId3">
            <a:alphaModFix/>
          </a:blip>
          <a:stretch>
            <a:fillRect/>
          </a:stretch>
        </p:blipFill>
        <p:spPr>
          <a:xfrm>
            <a:off x="5413550" y="1492503"/>
            <a:ext cx="4467450" cy="44674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2ca0f2fe60_0_12"/>
          <p:cNvSpPr txBox="1"/>
          <p:nvPr>
            <p:ph idx="1" type="body"/>
          </p:nvPr>
        </p:nvSpPr>
        <p:spPr>
          <a:xfrm>
            <a:off x="838200" y="1492500"/>
            <a:ext cx="10482900" cy="3693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The goal is usually to promote a pawn to a queen and then checkmate your opponent</a:t>
            </a:r>
            <a:endParaRPr/>
          </a:p>
        </p:txBody>
      </p:sp>
      <p:sp>
        <p:nvSpPr>
          <p:cNvPr id="902" name="Google Shape;902;g22ca0f2fe60_0_12"/>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End Game Phase</a:t>
            </a:r>
            <a:endParaRPr/>
          </a:p>
        </p:txBody>
      </p:sp>
      <p:pic>
        <p:nvPicPr>
          <p:cNvPr id="903" name="Google Shape;903;g22ca0f2fe60_0_12"/>
          <p:cNvPicPr preferRelativeResize="0"/>
          <p:nvPr/>
        </p:nvPicPr>
        <p:blipFill>
          <a:blip r:embed="rId3">
            <a:alphaModFix/>
          </a:blip>
          <a:stretch>
            <a:fillRect/>
          </a:stretch>
        </p:blipFill>
        <p:spPr>
          <a:xfrm>
            <a:off x="838200" y="2333575"/>
            <a:ext cx="3248025" cy="3257550"/>
          </a:xfrm>
          <a:prstGeom prst="rect">
            <a:avLst/>
          </a:prstGeom>
          <a:noFill/>
          <a:ln>
            <a:noFill/>
          </a:ln>
        </p:spPr>
      </p:pic>
      <p:pic>
        <p:nvPicPr>
          <p:cNvPr id="904" name="Google Shape;904;g22ca0f2fe60_0_12"/>
          <p:cNvPicPr preferRelativeResize="0"/>
          <p:nvPr/>
        </p:nvPicPr>
        <p:blipFill>
          <a:blip r:embed="rId4">
            <a:alphaModFix/>
          </a:blip>
          <a:stretch>
            <a:fillRect/>
          </a:stretch>
        </p:blipFill>
        <p:spPr>
          <a:xfrm>
            <a:off x="4462463" y="2333575"/>
            <a:ext cx="3267075" cy="3257550"/>
          </a:xfrm>
          <a:prstGeom prst="rect">
            <a:avLst/>
          </a:prstGeom>
          <a:noFill/>
          <a:ln>
            <a:noFill/>
          </a:ln>
        </p:spPr>
      </p:pic>
      <p:pic>
        <p:nvPicPr>
          <p:cNvPr id="905" name="Google Shape;905;g22ca0f2fe60_0_12"/>
          <p:cNvPicPr preferRelativeResize="0"/>
          <p:nvPr/>
        </p:nvPicPr>
        <p:blipFill>
          <a:blip r:embed="rId5">
            <a:alphaModFix/>
          </a:blip>
          <a:stretch>
            <a:fillRect/>
          </a:stretch>
        </p:blipFill>
        <p:spPr>
          <a:xfrm>
            <a:off x="8105788" y="2328800"/>
            <a:ext cx="3276600" cy="3267075"/>
          </a:xfrm>
          <a:prstGeom prst="rect">
            <a:avLst/>
          </a:prstGeom>
          <a:noFill/>
          <a:ln>
            <a:noFill/>
          </a:ln>
        </p:spPr>
      </p:pic>
      <p:sp>
        <p:nvSpPr>
          <p:cNvPr id="906" name="Google Shape;906;g22ca0f2fe60_0_12"/>
          <p:cNvSpPr/>
          <p:nvPr/>
        </p:nvSpPr>
        <p:spPr>
          <a:xfrm>
            <a:off x="4139550" y="3807975"/>
            <a:ext cx="235800" cy="25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2ca0f2fe60_0_12"/>
          <p:cNvSpPr/>
          <p:nvPr/>
        </p:nvSpPr>
        <p:spPr>
          <a:xfrm>
            <a:off x="7799775" y="3807975"/>
            <a:ext cx="235800" cy="25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22ca0f2fe60_0_30"/>
          <p:cNvSpPr txBox="1"/>
          <p:nvPr>
            <p:ph idx="1" type="body"/>
          </p:nvPr>
        </p:nvSpPr>
        <p:spPr>
          <a:xfrm>
            <a:off x="838200" y="1451100"/>
            <a:ext cx="5562600" cy="4301100"/>
          </a:xfrm>
          <a:prstGeom prst="rect">
            <a:avLst/>
          </a:prstGeom>
        </p:spPr>
        <p:txBody>
          <a:bodyPr anchorCtr="0" anchor="t" bIns="45700" lIns="91425" spcFirstLastPara="1" rIns="91425" wrap="square" tIns="45700">
            <a:normAutofit lnSpcReduction="10000"/>
          </a:bodyPr>
          <a:lstStyle/>
          <a:p>
            <a:pPr indent="-368300" lvl="0" marL="457200" rtl="0" algn="l">
              <a:spcBef>
                <a:spcPts val="1000"/>
              </a:spcBef>
              <a:spcAft>
                <a:spcPts val="0"/>
              </a:spcAft>
              <a:buSzPts val="2200"/>
              <a:buChar char="•"/>
            </a:pPr>
            <a:r>
              <a:rPr lang="en-US" sz="2200"/>
              <a:t>E</a:t>
            </a:r>
            <a:r>
              <a:rPr lang="en-US" sz="2200"/>
              <a:t>ach piece has a different value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a:t>The piece values are directly tied to a piece's strength</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a:t>The king is the only piece that doesn't have a point value, this is because the king cannot be captured </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a:t>Simple math can help us determine what exchanges we should pursue and which exchanges we should avoid</a:t>
            </a:r>
            <a:endParaRPr sz="2200"/>
          </a:p>
        </p:txBody>
      </p:sp>
      <p:sp>
        <p:nvSpPr>
          <p:cNvPr id="914" name="Google Shape;914;g22ca0f2fe60_0_30"/>
          <p:cNvSpPr txBox="1"/>
          <p:nvPr>
            <p:ph type="title"/>
          </p:nvPr>
        </p:nvSpPr>
        <p:spPr>
          <a:xfrm>
            <a:off x="854528" y="712197"/>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Chess Piece Values</a:t>
            </a:r>
            <a:endParaRPr/>
          </a:p>
        </p:txBody>
      </p:sp>
      <p:pic>
        <p:nvPicPr>
          <p:cNvPr id="915" name="Google Shape;915;g22ca0f2fe60_0_30"/>
          <p:cNvPicPr preferRelativeResize="0"/>
          <p:nvPr/>
        </p:nvPicPr>
        <p:blipFill rotWithShape="1">
          <a:blip r:embed="rId3">
            <a:alphaModFix/>
          </a:blip>
          <a:srcRect b="0" l="17559" r="13417" t="3110"/>
          <a:stretch/>
        </p:blipFill>
        <p:spPr>
          <a:xfrm>
            <a:off x="6285325" y="1729100"/>
            <a:ext cx="5052100" cy="37451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22ca0f2fe60_0_41"/>
          <p:cNvSpPr txBox="1"/>
          <p:nvPr>
            <p:ph idx="1" type="body"/>
          </p:nvPr>
        </p:nvSpPr>
        <p:spPr>
          <a:xfrm>
            <a:off x="838199" y="1492544"/>
            <a:ext cx="6301800" cy="9234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In the following position, Black has just played Rh6. Should White capture the rook on h6 with their dark-squared bishop on c1?</a:t>
            </a:r>
            <a:endParaRPr/>
          </a:p>
        </p:txBody>
      </p:sp>
      <p:sp>
        <p:nvSpPr>
          <p:cNvPr id="922" name="Google Shape;922;g22ca0f2fe60_0_41"/>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Practice Problem</a:t>
            </a:r>
            <a:endParaRPr/>
          </a:p>
        </p:txBody>
      </p:sp>
      <p:pic>
        <p:nvPicPr>
          <p:cNvPr id="923" name="Google Shape;923;g22ca0f2fe60_0_41"/>
          <p:cNvPicPr preferRelativeResize="0"/>
          <p:nvPr/>
        </p:nvPicPr>
        <p:blipFill rotWithShape="1">
          <a:blip r:embed="rId3">
            <a:alphaModFix/>
          </a:blip>
          <a:srcRect b="0" l="17559" r="13417" t="3110"/>
          <a:stretch/>
        </p:blipFill>
        <p:spPr>
          <a:xfrm>
            <a:off x="7903500" y="464688"/>
            <a:ext cx="4018800" cy="2979125"/>
          </a:xfrm>
          <a:prstGeom prst="rect">
            <a:avLst/>
          </a:prstGeom>
          <a:noFill/>
          <a:ln>
            <a:noFill/>
          </a:ln>
        </p:spPr>
      </p:pic>
      <p:pic>
        <p:nvPicPr>
          <p:cNvPr id="924" name="Google Shape;924;g22ca0f2fe60_0_41"/>
          <p:cNvPicPr preferRelativeResize="0"/>
          <p:nvPr/>
        </p:nvPicPr>
        <p:blipFill>
          <a:blip r:embed="rId4">
            <a:alphaModFix/>
          </a:blip>
          <a:stretch>
            <a:fillRect/>
          </a:stretch>
        </p:blipFill>
        <p:spPr>
          <a:xfrm>
            <a:off x="838200" y="2472919"/>
            <a:ext cx="4137256" cy="4137256"/>
          </a:xfrm>
          <a:prstGeom prst="rect">
            <a:avLst/>
          </a:prstGeom>
          <a:noFill/>
          <a:ln>
            <a:noFill/>
          </a:ln>
        </p:spPr>
      </p:pic>
      <p:sp>
        <p:nvSpPr>
          <p:cNvPr id="925" name="Google Shape;925;g22ca0f2fe60_0_41"/>
          <p:cNvSpPr txBox="1"/>
          <p:nvPr/>
        </p:nvSpPr>
        <p:spPr>
          <a:xfrm>
            <a:off x="6420175" y="4768725"/>
            <a:ext cx="57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26" name="Google Shape;926;g22ca0f2fe60_0_41"/>
          <p:cNvSpPr txBox="1"/>
          <p:nvPr>
            <p:ph idx="1" type="body"/>
          </p:nvPr>
        </p:nvSpPr>
        <p:spPr>
          <a:xfrm>
            <a:off x="4975450" y="3845325"/>
            <a:ext cx="4334400" cy="1477500"/>
          </a:xfrm>
          <a:prstGeom prst="rect">
            <a:avLst/>
          </a:prstGeom>
        </p:spPr>
        <p:txBody>
          <a:bodyPr anchorCtr="0" anchor="t" bIns="45700" lIns="91425" spcFirstLastPara="1" rIns="91425" wrap="square" tIns="45700">
            <a:spAutoFit/>
          </a:bodyPr>
          <a:lstStyle/>
          <a:p>
            <a:pPr indent="0" lvl="0" marL="457200" rtl="0" algn="l">
              <a:spcBef>
                <a:spcPts val="1000"/>
              </a:spcBef>
              <a:spcAft>
                <a:spcPts val="0"/>
              </a:spcAft>
              <a:buNone/>
            </a:pPr>
            <a:r>
              <a:rPr lang="en-US"/>
              <a:t>Yes! White should capture the rook on h6 with the bishop on c1 because the rook is worth five points while the bishop is worth 3 points.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1000"/>
                                        <p:tgtEl>
                                          <p:spTgt spid="9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22ca0f2fe60_0_51"/>
          <p:cNvSpPr txBox="1"/>
          <p:nvPr>
            <p:ph idx="1" type="body"/>
          </p:nvPr>
        </p:nvSpPr>
        <p:spPr>
          <a:xfrm>
            <a:off x="838199" y="1492544"/>
            <a:ext cx="6301800" cy="646500"/>
          </a:xfrm>
          <a:prstGeom prst="rect">
            <a:avLst/>
          </a:prstGeom>
        </p:spPr>
        <p:txBody>
          <a:bodyPr anchorCtr="0" anchor="t" bIns="45700" lIns="91425" spcFirstLastPara="1" rIns="91425" wrap="square" tIns="45700">
            <a:spAutoFit/>
          </a:bodyPr>
          <a:lstStyle/>
          <a:p>
            <a:pPr indent="-355600" lvl="0" marL="457200" rtl="0" algn="l">
              <a:spcBef>
                <a:spcPts val="1000"/>
              </a:spcBef>
              <a:spcAft>
                <a:spcPts val="0"/>
              </a:spcAft>
              <a:buSzPts val="2000"/>
              <a:buChar char="•"/>
            </a:pPr>
            <a:r>
              <a:rPr lang="en-US"/>
              <a:t>S</a:t>
            </a:r>
            <a:r>
              <a:rPr lang="en-US"/>
              <a:t>hould the White queen capture the rook on the e8-square?</a:t>
            </a:r>
            <a:endParaRPr/>
          </a:p>
        </p:txBody>
      </p:sp>
      <p:sp>
        <p:nvSpPr>
          <p:cNvPr id="933" name="Google Shape;933;g22ca0f2fe60_0_51"/>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Practice Problem</a:t>
            </a:r>
            <a:endParaRPr/>
          </a:p>
        </p:txBody>
      </p:sp>
      <p:pic>
        <p:nvPicPr>
          <p:cNvPr id="934" name="Google Shape;934;g22ca0f2fe60_0_51"/>
          <p:cNvPicPr preferRelativeResize="0"/>
          <p:nvPr/>
        </p:nvPicPr>
        <p:blipFill rotWithShape="1">
          <a:blip r:embed="rId3">
            <a:alphaModFix/>
          </a:blip>
          <a:srcRect b="0" l="17559" r="13417" t="3110"/>
          <a:stretch/>
        </p:blipFill>
        <p:spPr>
          <a:xfrm>
            <a:off x="7903500" y="464688"/>
            <a:ext cx="4018800" cy="2979125"/>
          </a:xfrm>
          <a:prstGeom prst="rect">
            <a:avLst/>
          </a:prstGeom>
          <a:noFill/>
          <a:ln>
            <a:noFill/>
          </a:ln>
        </p:spPr>
      </p:pic>
      <p:sp>
        <p:nvSpPr>
          <p:cNvPr id="935" name="Google Shape;935;g22ca0f2fe60_0_51"/>
          <p:cNvSpPr txBox="1"/>
          <p:nvPr/>
        </p:nvSpPr>
        <p:spPr>
          <a:xfrm>
            <a:off x="6420175" y="4768725"/>
            <a:ext cx="57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36" name="Google Shape;936;g22ca0f2fe60_0_51"/>
          <p:cNvSpPr txBox="1"/>
          <p:nvPr>
            <p:ph idx="1" type="body"/>
          </p:nvPr>
        </p:nvSpPr>
        <p:spPr>
          <a:xfrm>
            <a:off x="4975450" y="3729725"/>
            <a:ext cx="4334400" cy="2308800"/>
          </a:xfrm>
          <a:prstGeom prst="rect">
            <a:avLst/>
          </a:prstGeom>
        </p:spPr>
        <p:txBody>
          <a:bodyPr anchorCtr="0" anchor="t" bIns="45700" lIns="91425" spcFirstLastPara="1" rIns="91425" wrap="square" tIns="45700">
            <a:spAutoFit/>
          </a:bodyPr>
          <a:lstStyle/>
          <a:p>
            <a:pPr indent="0" lvl="0" marL="457200" rtl="0" algn="l">
              <a:spcBef>
                <a:spcPts val="1000"/>
              </a:spcBef>
              <a:spcAft>
                <a:spcPts val="0"/>
              </a:spcAft>
              <a:buNone/>
            </a:pPr>
            <a:r>
              <a:rPr lang="en-US"/>
              <a:t>Yes, White should capture the rook on e8! The point is that White is getting two rooks for the queen (ten points for nine points), but more importantly because Black's king is in great danger and checkmate will soon follow on the eighth rank</a:t>
            </a:r>
            <a:endParaRPr/>
          </a:p>
        </p:txBody>
      </p:sp>
      <p:pic>
        <p:nvPicPr>
          <p:cNvPr id="937" name="Google Shape;937;g22ca0f2fe60_0_51"/>
          <p:cNvPicPr preferRelativeResize="0"/>
          <p:nvPr/>
        </p:nvPicPr>
        <p:blipFill>
          <a:blip r:embed="rId4">
            <a:alphaModFix/>
          </a:blip>
          <a:stretch>
            <a:fillRect/>
          </a:stretch>
        </p:blipFill>
        <p:spPr>
          <a:xfrm>
            <a:off x="838200" y="2376825"/>
            <a:ext cx="4233500" cy="4226725"/>
          </a:xfrm>
          <a:prstGeom prst="rect">
            <a:avLst/>
          </a:prstGeom>
          <a:noFill/>
          <a:ln>
            <a:noFill/>
          </a:ln>
        </p:spPr>
      </p:pic>
      <p:pic>
        <p:nvPicPr>
          <p:cNvPr id="938" name="Google Shape;938;g22ca0f2fe60_0_51"/>
          <p:cNvPicPr preferRelativeResize="0"/>
          <p:nvPr/>
        </p:nvPicPr>
        <p:blipFill>
          <a:blip r:embed="rId5">
            <a:alphaModFix/>
          </a:blip>
          <a:stretch>
            <a:fillRect/>
          </a:stretch>
        </p:blipFill>
        <p:spPr>
          <a:xfrm>
            <a:off x="838200" y="2356487"/>
            <a:ext cx="4233500" cy="4247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6"/>
                                        </p:tgtEl>
                                        <p:attrNameLst>
                                          <p:attrName>style.visibility</p:attrName>
                                        </p:attrNameLst>
                                      </p:cBhvr>
                                      <p:to>
                                        <p:strVal val="visible"/>
                                      </p:to>
                                    </p:set>
                                    <p:anim calcmode="lin" valueType="num">
                                      <p:cBhvr additive="base">
                                        <p:cTn dur="1000"/>
                                        <p:tgtEl>
                                          <p:spTgt spid="9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22ca0f2fe60_0_63"/>
          <p:cNvSpPr txBox="1"/>
          <p:nvPr>
            <p:ph idx="1" type="body"/>
          </p:nvPr>
        </p:nvSpPr>
        <p:spPr>
          <a:xfrm>
            <a:off x="838200" y="1492550"/>
            <a:ext cx="9858600" cy="4545900"/>
          </a:xfrm>
          <a:prstGeom prst="rect">
            <a:avLst/>
          </a:prstGeom>
        </p:spPr>
        <p:txBody>
          <a:bodyPr anchorCtr="0" anchor="t" bIns="45700" lIns="91425" spcFirstLastPara="1" rIns="91425" wrap="square" tIns="45700">
            <a:spAutoFit/>
          </a:bodyPr>
          <a:lstStyle/>
          <a:p>
            <a:pPr indent="-431800" lvl="0" marL="457200" rtl="0" algn="l">
              <a:lnSpc>
                <a:spcPct val="100000"/>
              </a:lnSpc>
              <a:spcBef>
                <a:spcPts val="1000"/>
              </a:spcBef>
              <a:spcAft>
                <a:spcPts val="0"/>
              </a:spcAft>
              <a:buSzPts val="3200"/>
              <a:buChar char="-"/>
            </a:pPr>
            <a:r>
              <a:rPr lang="en-US" sz="3200"/>
              <a:t>We </a:t>
            </a:r>
            <a:r>
              <a:rPr lang="en-US" sz="3200"/>
              <a:t>now know what chess piece values mean and what each of their relative values are.</a:t>
            </a:r>
            <a:endParaRPr sz="3200"/>
          </a:p>
          <a:p>
            <a:pPr indent="-431800" lvl="0" marL="457200" rtl="0" algn="l">
              <a:lnSpc>
                <a:spcPct val="100000"/>
              </a:lnSpc>
              <a:spcBef>
                <a:spcPts val="1000"/>
              </a:spcBef>
              <a:spcAft>
                <a:spcPts val="0"/>
              </a:spcAft>
              <a:buSzPts val="3200"/>
              <a:buChar char="-"/>
            </a:pPr>
            <a:r>
              <a:rPr lang="en-US" sz="3200"/>
              <a:t>We learned the three phases of the game.</a:t>
            </a:r>
            <a:endParaRPr sz="3200"/>
          </a:p>
          <a:p>
            <a:pPr indent="-431800" lvl="0" marL="457200" rtl="0" algn="l">
              <a:lnSpc>
                <a:spcPct val="100000"/>
              </a:lnSpc>
              <a:spcBef>
                <a:spcPts val="1000"/>
              </a:spcBef>
              <a:spcAft>
                <a:spcPts val="0"/>
              </a:spcAft>
              <a:buSzPts val="3200"/>
              <a:buChar char="-"/>
            </a:pPr>
            <a:r>
              <a:rPr lang="en-US" sz="3200"/>
              <a:t>Now it’s time for us to practice controlling the center and developing your </a:t>
            </a:r>
            <a:r>
              <a:rPr lang="en-US" sz="3200"/>
              <a:t>pieces</a:t>
            </a:r>
            <a:r>
              <a:rPr lang="en-US" sz="3200"/>
              <a:t> onto the board.</a:t>
            </a:r>
            <a:endParaRPr sz="3200"/>
          </a:p>
          <a:p>
            <a:pPr indent="-431800" lvl="0" marL="457200" rtl="0" algn="l">
              <a:lnSpc>
                <a:spcPct val="100000"/>
              </a:lnSpc>
              <a:spcBef>
                <a:spcPts val="1000"/>
              </a:spcBef>
              <a:spcAft>
                <a:spcPts val="0"/>
              </a:spcAft>
              <a:buSzPts val="3200"/>
              <a:buChar char="-"/>
            </a:pPr>
            <a:r>
              <a:rPr lang="en-US" sz="3200"/>
              <a:t>Try incorporating some of the opening principles you learned today into your chess games!</a:t>
            </a:r>
            <a:endParaRPr sz="3200"/>
          </a:p>
          <a:p>
            <a:pPr indent="-431800" lvl="0" marL="457200" rtl="0" algn="l">
              <a:lnSpc>
                <a:spcPct val="100000"/>
              </a:lnSpc>
              <a:spcBef>
                <a:spcPts val="1000"/>
              </a:spcBef>
              <a:spcAft>
                <a:spcPts val="1000"/>
              </a:spcAft>
              <a:buSzPts val="3200"/>
              <a:buChar char="-"/>
            </a:pPr>
            <a:r>
              <a:rPr lang="en-US" sz="3200"/>
              <a:t>Remember to always protect your king! (castle)</a:t>
            </a:r>
            <a:endParaRPr sz="3200"/>
          </a:p>
        </p:txBody>
      </p:sp>
      <p:sp>
        <p:nvSpPr>
          <p:cNvPr id="945" name="Google Shape;945;g22ca0f2fe60_0_63"/>
          <p:cNvSpPr txBox="1"/>
          <p:nvPr>
            <p:ph type="title"/>
          </p:nvPr>
        </p:nvSpPr>
        <p:spPr>
          <a:xfrm>
            <a:off x="838200" y="696686"/>
            <a:ext cx="10482900" cy="73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Review Time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1" name="Shape 951"/>
        <p:cNvGrpSpPr/>
        <p:nvPr/>
      </p:nvGrpSpPr>
      <p:grpSpPr>
        <a:xfrm>
          <a:off x="0" y="0"/>
          <a:ext cx="0" cy="0"/>
          <a:chOff x="0" y="0"/>
          <a:chExt cx="0" cy="0"/>
        </a:xfrm>
      </p:grpSpPr>
      <p:sp>
        <p:nvSpPr>
          <p:cNvPr id="952" name="Google Shape;952;g229c89965db_0_10"/>
          <p:cNvSpPr txBox="1"/>
          <p:nvPr>
            <p:ph type="title"/>
          </p:nvPr>
        </p:nvSpPr>
        <p:spPr>
          <a:xfrm>
            <a:off x="751405" y="1140923"/>
            <a:ext cx="5270400" cy="13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C88"/>
              </a:buClr>
              <a:buSzPts val="4400"/>
              <a:buFont typeface="Arial"/>
              <a:buNone/>
            </a:pPr>
            <a:r>
              <a:rPr b="1" lang="en-US">
                <a:solidFill>
                  <a:schemeClr val="lt1"/>
                </a:solidFill>
                <a:latin typeface="Arial"/>
                <a:ea typeface="Arial"/>
                <a:cs typeface="Arial"/>
                <a:sym typeface="Arial"/>
              </a:rPr>
              <a:t>CLOSING CIRCLE</a:t>
            </a:r>
            <a:endParaRPr>
              <a:solidFill>
                <a:schemeClr val="lt1"/>
              </a:solidFill>
            </a:endParaRPr>
          </a:p>
        </p:txBody>
      </p:sp>
      <p:sp>
        <p:nvSpPr>
          <p:cNvPr id="953" name="Google Shape;953;g229c89965db_0_10"/>
          <p:cNvSpPr txBox="1"/>
          <p:nvPr>
            <p:ph idx="1" type="body"/>
          </p:nvPr>
        </p:nvSpPr>
        <p:spPr>
          <a:xfrm>
            <a:off x="895987" y="2248190"/>
            <a:ext cx="4584600" cy="2267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000"/>
              <a:buNone/>
            </a:pPr>
            <a:r>
              <a:rPr lang="en-US">
                <a:highlight>
                  <a:schemeClr val="lt1"/>
                </a:highlight>
              </a:rPr>
              <a:t>Share: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did you enjoy most today?”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“What is still confusing or unclear?”</a:t>
            </a:r>
            <a:br>
              <a:rPr lang="en-US">
                <a:highlight>
                  <a:schemeClr val="lt1"/>
                </a:highlight>
              </a:rPr>
            </a:br>
            <a:endParaRPr>
              <a:highlight>
                <a:schemeClr val="lt1"/>
              </a:highlight>
            </a:endParaRPr>
          </a:p>
          <a:p>
            <a:pPr indent="0" lvl="0" marL="0" rtl="0" algn="l">
              <a:lnSpc>
                <a:spcPct val="90000"/>
              </a:lnSpc>
              <a:spcBef>
                <a:spcPts val="1000"/>
              </a:spcBef>
              <a:spcAft>
                <a:spcPts val="0"/>
              </a:spcAft>
              <a:buClr>
                <a:schemeClr val="dk1"/>
              </a:buClr>
              <a:buSzPts val="2000"/>
              <a:buNone/>
            </a:pPr>
            <a:r>
              <a:rPr lang="en-US">
                <a:highlight>
                  <a:schemeClr val="lt1"/>
                </a:highlight>
              </a:rPr>
              <a:t>Ninja Shout Outs: </a:t>
            </a:r>
            <a:endParaRPr>
              <a:highlight>
                <a:schemeClr val="lt1"/>
              </a:highlight>
            </a:endParaRPr>
          </a:p>
          <a:p>
            <a:pPr indent="-285750" lvl="0" marL="285750" marR="0" rtl="0" algn="l">
              <a:lnSpc>
                <a:spcPct val="90000"/>
              </a:lnSpc>
              <a:spcBef>
                <a:spcPts val="1000"/>
              </a:spcBef>
              <a:spcAft>
                <a:spcPts val="0"/>
              </a:spcAft>
              <a:buClr>
                <a:schemeClr val="dk1"/>
              </a:buClr>
              <a:buSzPts val="2000"/>
              <a:buFont typeface="Arial"/>
              <a:buChar char="•"/>
            </a:pPr>
            <a:r>
              <a:rPr lang="en-US">
                <a:highlight>
                  <a:schemeClr val="lt1"/>
                </a:highlight>
              </a:rPr>
              <a:t>“How did someone help you today?”</a:t>
            </a:r>
            <a:endParaRPr>
              <a:highlight>
                <a:schemeClr val="lt1"/>
              </a:highlight>
            </a:endParaRPr>
          </a:p>
        </p:txBody>
      </p:sp>
      <p:pic>
        <p:nvPicPr>
          <p:cNvPr descr="A picture containing person, child, indoor&#10;&#10;Description automatically generated" id="954" name="Google Shape;954;g229c89965db_0_10"/>
          <p:cNvPicPr preferRelativeResize="0"/>
          <p:nvPr/>
        </p:nvPicPr>
        <p:blipFill rotWithShape="1">
          <a:blip r:embed="rId3">
            <a:alphaModFix/>
          </a:blip>
          <a:srcRect b="0" l="0" r="0" t="0"/>
          <a:stretch/>
        </p:blipFill>
        <p:spPr>
          <a:xfrm>
            <a:off x="6483639" y="1279467"/>
            <a:ext cx="5672575" cy="429906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0" name="Shape 960"/>
        <p:cNvGrpSpPr/>
        <p:nvPr/>
      </p:nvGrpSpPr>
      <p:grpSpPr>
        <a:xfrm>
          <a:off x="0" y="0"/>
          <a:ext cx="0" cy="0"/>
          <a:chOff x="0" y="0"/>
          <a:chExt cx="0" cy="0"/>
        </a:xfrm>
      </p:grpSpPr>
      <p:sp>
        <p:nvSpPr>
          <p:cNvPr id="961" name="Google Shape;961;p53"/>
          <p:cNvSpPr txBox="1"/>
          <p:nvPr>
            <p:ph type="title"/>
          </p:nvPr>
        </p:nvSpPr>
        <p:spPr>
          <a:xfrm>
            <a:off x="612847" y="1664556"/>
            <a:ext cx="9814263" cy="21700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Arial"/>
              <a:buNone/>
            </a:pPr>
            <a:r>
              <a:rPr b="1" lang="en-US" sz="6600"/>
              <a:t>Week 6</a:t>
            </a:r>
            <a:r>
              <a:rPr b="1" lang="en-US" sz="6600">
                <a:latin typeface="Arial"/>
                <a:ea typeface="Arial"/>
                <a:cs typeface="Arial"/>
                <a:sym typeface="Arial"/>
              </a:rPr>
              <a:t>:</a:t>
            </a:r>
            <a:endParaRPr b="1" sz="6600">
              <a:latin typeface="Arial"/>
              <a:ea typeface="Arial"/>
              <a:cs typeface="Arial"/>
              <a:sym typeface="Arial"/>
            </a:endParaRPr>
          </a:p>
        </p:txBody>
      </p:sp>
      <p:sp>
        <p:nvSpPr>
          <p:cNvPr id="962" name="Google Shape;962;p53"/>
          <p:cNvSpPr txBox="1"/>
          <p:nvPr/>
        </p:nvSpPr>
        <p:spPr>
          <a:xfrm>
            <a:off x="3001475" y="2600901"/>
            <a:ext cx="5037000" cy="408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Today we will...</a:t>
            </a:r>
            <a:endParaRPr b="0" i="0" sz="4400" u="none" cap="none" strike="noStrike">
              <a:solidFill>
                <a:schemeClr val="lt1"/>
              </a:solidFill>
              <a:latin typeface="Arial"/>
              <a:ea typeface="Arial"/>
              <a:cs typeface="Arial"/>
              <a:sym typeface="Arial"/>
            </a:endParaRPr>
          </a:p>
          <a:p>
            <a:pPr indent="-457200" lvl="0" marL="457200" marR="0" rtl="0" algn="l">
              <a:lnSpc>
                <a:spcPct val="90000"/>
              </a:lnSpc>
              <a:spcBef>
                <a:spcPts val="1200"/>
              </a:spcBef>
              <a:spcAft>
                <a:spcPts val="0"/>
              </a:spcAft>
              <a:buClr>
                <a:schemeClr val="lt1"/>
              </a:buClr>
              <a:buSzPts val="2400"/>
              <a:buFont typeface="Arial"/>
              <a:buChar char="•"/>
            </a:pPr>
            <a:r>
              <a:rPr b="1" lang="en-US" sz="2400">
                <a:solidFill>
                  <a:schemeClr val="lt1"/>
                </a:solidFill>
              </a:rPr>
              <a:t>learn some basic tactics such as forks, pins, and discovered attacks</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learn an essential checkmate pattern called ladder mate</a:t>
            </a:r>
            <a:endParaRPr b="1" sz="2400">
              <a:solidFill>
                <a:schemeClr val="lt1"/>
              </a:solidFill>
            </a:endParaRPr>
          </a:p>
          <a:p>
            <a:pPr indent="-457200" lvl="0" marL="457200" marR="0" rtl="0" algn="l">
              <a:lnSpc>
                <a:spcPct val="90000"/>
              </a:lnSpc>
              <a:spcBef>
                <a:spcPts val="1200"/>
              </a:spcBef>
              <a:spcAft>
                <a:spcPts val="0"/>
              </a:spcAft>
              <a:buClr>
                <a:schemeClr val="lt1"/>
              </a:buClr>
              <a:buSzPts val="2400"/>
              <a:buChar char="•"/>
            </a:pPr>
            <a:r>
              <a:rPr b="1" lang="en-US" sz="2400">
                <a:solidFill>
                  <a:schemeClr val="lt1"/>
                </a:solidFill>
              </a:rPr>
              <a:t>practice with some checkmate exercises</a:t>
            </a:r>
            <a:endParaRPr b="1" sz="2400">
              <a:solidFill>
                <a:schemeClr val="lt1"/>
              </a:solidFill>
            </a:endParaRPr>
          </a:p>
          <a:p>
            <a:pPr indent="0" lvl="0" marL="0" marR="0" rtl="0" algn="l">
              <a:lnSpc>
                <a:spcPct val="90000"/>
              </a:lnSpc>
              <a:spcBef>
                <a:spcPts val="1200"/>
              </a:spcBef>
              <a:spcAft>
                <a:spcPts val="0"/>
              </a:spcAft>
              <a:buClr>
                <a:schemeClr val="lt1"/>
              </a:buClr>
              <a:buSzPts val="2400"/>
              <a:buFont typeface="Arial"/>
              <a:buNone/>
            </a:pPr>
            <a:r>
              <a:t/>
            </a:r>
            <a:endParaRPr b="1" i="0" sz="2400" u="none" cap="none" strike="noStrike">
              <a:solidFill>
                <a:srgbClr val="FFFFFF"/>
              </a:solidFill>
              <a:latin typeface="Arial"/>
              <a:ea typeface="Arial"/>
              <a:cs typeface="Arial"/>
              <a:sym typeface="Arial"/>
            </a:endParaRPr>
          </a:p>
          <a:p>
            <a:pPr indent="-279400" lvl="0" marL="457200" marR="0" rtl="0" algn="ctr">
              <a:lnSpc>
                <a:spcPct val="90000"/>
              </a:lnSpc>
              <a:spcBef>
                <a:spcPts val="1200"/>
              </a:spcBef>
              <a:spcAft>
                <a:spcPts val="0"/>
              </a:spcAft>
              <a:buClr>
                <a:schemeClr val="lt1"/>
              </a:buClr>
              <a:buSzPts val="2800"/>
              <a:buFont typeface="Arial"/>
              <a:buNone/>
            </a:pPr>
            <a:r>
              <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232e06a83e7_0_0"/>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Forks</a:t>
            </a:r>
            <a:endParaRPr/>
          </a:p>
          <a:p>
            <a:pPr indent="0" lvl="0" marL="0" rtl="0" algn="l">
              <a:spcBef>
                <a:spcPts val="0"/>
              </a:spcBef>
              <a:spcAft>
                <a:spcPts val="0"/>
              </a:spcAft>
              <a:buNone/>
            </a:pPr>
            <a:r>
              <a:t/>
            </a:r>
            <a:endParaRPr/>
          </a:p>
        </p:txBody>
      </p:sp>
      <p:sp>
        <p:nvSpPr>
          <p:cNvPr id="969" name="Google Shape;969;g232e06a83e7_0_0"/>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970" name="Google Shape;970;g232e06a83e7_0_0"/>
          <p:cNvPicPr preferRelativeResize="0"/>
          <p:nvPr/>
        </p:nvPicPr>
        <p:blipFill>
          <a:blip r:embed="rId3">
            <a:alphaModFix/>
          </a:blip>
          <a:stretch>
            <a:fillRect/>
          </a:stretch>
        </p:blipFill>
        <p:spPr>
          <a:xfrm>
            <a:off x="7029400" y="1326625"/>
            <a:ext cx="4620550" cy="4620550"/>
          </a:xfrm>
          <a:prstGeom prst="rect">
            <a:avLst/>
          </a:prstGeom>
          <a:noFill/>
          <a:ln>
            <a:noFill/>
          </a:ln>
        </p:spPr>
      </p:pic>
      <p:sp>
        <p:nvSpPr>
          <p:cNvPr id="971" name="Google Shape;971;g232e06a83e7_0_0"/>
          <p:cNvSpPr txBox="1"/>
          <p:nvPr/>
        </p:nvSpPr>
        <p:spPr>
          <a:xfrm>
            <a:off x="1049700" y="1609525"/>
            <a:ext cx="52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72" name="Google Shape;972;g232e06a83e7_0_0"/>
          <p:cNvSpPr txBox="1"/>
          <p:nvPr/>
        </p:nvSpPr>
        <p:spPr>
          <a:xfrm>
            <a:off x="1108175" y="1684425"/>
            <a:ext cx="5699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A fork is a basic chess tactic that consists of a single piece attacking two or more pieces at the same time. The attacking piece is known as the forking piece, while the attacked troops are known as the forked pieces.</a:t>
            </a:r>
            <a:endParaRPr sz="2400">
              <a:solidFill>
                <a:schemeClr val="lt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232cf79e1ab_0_51"/>
          <p:cNvSpPr txBox="1"/>
          <p:nvPr>
            <p:ph type="title"/>
          </p:nvPr>
        </p:nvSpPr>
        <p:spPr>
          <a:xfrm>
            <a:off x="838200" y="696686"/>
            <a:ext cx="10482900" cy="738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Exercise</a:t>
            </a:r>
            <a:endParaRPr/>
          </a:p>
          <a:p>
            <a:pPr indent="0" lvl="0" marL="0" rtl="0" algn="l">
              <a:spcBef>
                <a:spcPts val="0"/>
              </a:spcBef>
              <a:spcAft>
                <a:spcPts val="0"/>
              </a:spcAft>
              <a:buNone/>
            </a:pPr>
            <a:r>
              <a:t/>
            </a:r>
            <a:endParaRPr/>
          </a:p>
        </p:txBody>
      </p:sp>
      <p:sp>
        <p:nvSpPr>
          <p:cNvPr id="979" name="Google Shape;979;g232cf79e1ab_0_51"/>
          <p:cNvSpPr txBox="1"/>
          <p:nvPr/>
        </p:nvSpPr>
        <p:spPr>
          <a:xfrm>
            <a:off x="918200" y="1532450"/>
            <a:ext cx="101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980" name="Google Shape;980;g232cf79e1ab_0_51"/>
          <p:cNvPicPr preferRelativeResize="0"/>
          <p:nvPr/>
        </p:nvPicPr>
        <p:blipFill>
          <a:blip r:embed="rId3">
            <a:alphaModFix/>
          </a:blip>
          <a:stretch>
            <a:fillRect/>
          </a:stretch>
        </p:blipFill>
        <p:spPr>
          <a:xfrm>
            <a:off x="568325" y="1435575"/>
            <a:ext cx="4602466" cy="4620550"/>
          </a:xfrm>
          <a:prstGeom prst="rect">
            <a:avLst/>
          </a:prstGeom>
          <a:noFill/>
          <a:ln>
            <a:noFill/>
          </a:ln>
        </p:spPr>
      </p:pic>
      <p:sp>
        <p:nvSpPr>
          <p:cNvPr id="981" name="Google Shape;981;g232cf79e1ab_0_51"/>
          <p:cNvSpPr txBox="1"/>
          <p:nvPr/>
        </p:nvSpPr>
        <p:spPr>
          <a:xfrm>
            <a:off x="5983275" y="2274350"/>
            <a:ext cx="4163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It is black’s turn to move. What is the best move in this position?</a:t>
            </a:r>
            <a:endParaRPr sz="3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Code Ninjas CAMP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2020-02-10T16:20:40Z</dcterms:created>
  <dc:creator>Sarah Bannon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0x010100090CAE0E1BF7B34FA0279471E23726CA</vt:lpwstr>
  </property>
</Properties>
</file>